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87" r:id="rId3"/>
    <p:sldId id="288" r:id="rId4"/>
    <p:sldId id="289" r:id="rId5"/>
    <p:sldId id="284" r:id="rId6"/>
    <p:sldId id="259" r:id="rId7"/>
    <p:sldId id="260" r:id="rId8"/>
    <p:sldId id="262" r:id="rId9"/>
    <p:sldId id="292" r:id="rId10"/>
    <p:sldId id="280" r:id="rId11"/>
    <p:sldId id="281" r:id="rId12"/>
    <p:sldId id="282" r:id="rId13"/>
    <p:sldId id="279" r:id="rId14"/>
    <p:sldId id="265" r:id="rId15"/>
    <p:sldId id="263" r:id="rId16"/>
    <p:sldId id="264" r:id="rId17"/>
    <p:sldId id="294" r:id="rId18"/>
    <p:sldId id="268" r:id="rId19"/>
    <p:sldId id="269" r:id="rId20"/>
    <p:sldId id="270" r:id="rId21"/>
    <p:sldId id="285" r:id="rId22"/>
    <p:sldId id="271" r:id="rId23"/>
    <p:sldId id="272" r:id="rId24"/>
    <p:sldId id="273" r:id="rId25"/>
    <p:sldId id="274" r:id="rId26"/>
    <p:sldId id="275" r:id="rId27"/>
    <p:sldId id="286" r:id="rId28"/>
    <p:sldId id="293" r:id="rId29"/>
    <p:sldId id="291" r:id="rId30"/>
    <p:sldId id="278" r:id="rId31"/>
    <p:sldId id="276" r:id="rId32"/>
    <p:sldId id="277" r:id="rId33"/>
    <p:sldId id="295" r:id="rId34"/>
    <p:sldId id="29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242" y="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BAC834-406A-4AD6-B671-F74B5DBBB12D}"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GB"/>
        </a:p>
      </dgm:t>
    </dgm:pt>
    <dgm:pt modelId="{107F7231-A6B5-4E2F-A34C-5164974D7027}">
      <dgm:prSet phldrT="[Text]" custT="1"/>
      <dgm:spPr/>
      <dgm:t>
        <a:bodyPr/>
        <a:lstStyle/>
        <a:p>
          <a:pPr algn="ctr"/>
          <a:r>
            <a:rPr lang="en-GB" sz="3200" dirty="0"/>
            <a:t>Shared knowledge</a:t>
          </a:r>
        </a:p>
        <a:p>
          <a:pPr algn="ctr"/>
          <a:r>
            <a:rPr lang="en-GB" sz="1800" i="1" dirty="0"/>
            <a:t>"We know because..."</a:t>
          </a:r>
        </a:p>
      </dgm:t>
    </dgm:pt>
    <dgm:pt modelId="{505D201E-9D5B-496E-BAAB-31D549A1C098}" type="parTrans" cxnId="{6C572C9E-7A2E-4840-9369-88C1A0ABE8ED}">
      <dgm:prSet/>
      <dgm:spPr/>
      <dgm:t>
        <a:bodyPr/>
        <a:lstStyle/>
        <a:p>
          <a:pPr algn="ctr"/>
          <a:endParaRPr lang="en-GB"/>
        </a:p>
      </dgm:t>
    </dgm:pt>
    <dgm:pt modelId="{A080C0B9-A7B8-4297-AAC1-2BC4207AE6D3}" type="sibTrans" cxnId="{6C572C9E-7A2E-4840-9369-88C1A0ABE8ED}">
      <dgm:prSet/>
      <dgm:spPr/>
      <dgm:t>
        <a:bodyPr/>
        <a:lstStyle/>
        <a:p>
          <a:pPr algn="ctr"/>
          <a:endParaRPr lang="en-GB"/>
        </a:p>
      </dgm:t>
    </dgm:pt>
    <dgm:pt modelId="{7B38C227-C8BE-48D6-A02E-3F5DCACBC650}">
      <dgm:prSet phldrT="[Text]" custT="1"/>
      <dgm:spPr/>
      <dgm:t>
        <a:bodyPr/>
        <a:lstStyle/>
        <a:p>
          <a:pPr algn="ctr"/>
          <a:r>
            <a:rPr lang="en-GB" sz="2400" dirty="0"/>
            <a:t>Personal knowledge</a:t>
          </a:r>
        </a:p>
        <a:p>
          <a:pPr algn="ctr"/>
          <a:r>
            <a:rPr lang="en-GB" sz="1800" i="1" dirty="0"/>
            <a:t>"I know because ..."</a:t>
          </a:r>
        </a:p>
      </dgm:t>
    </dgm:pt>
    <dgm:pt modelId="{96E9C505-6FC2-40B4-AF4A-9C8DDBAE1954}" type="parTrans" cxnId="{25C1FEB8-EBB5-4320-8160-D07F48DB1E0D}">
      <dgm:prSet/>
      <dgm:spPr/>
      <dgm:t>
        <a:bodyPr/>
        <a:lstStyle/>
        <a:p>
          <a:pPr algn="ctr"/>
          <a:endParaRPr lang="en-GB"/>
        </a:p>
      </dgm:t>
    </dgm:pt>
    <dgm:pt modelId="{3E75E251-44A6-4B6F-A766-E17DE90881E3}" type="sibTrans" cxnId="{25C1FEB8-EBB5-4320-8160-D07F48DB1E0D}">
      <dgm:prSet/>
      <dgm:spPr/>
      <dgm:t>
        <a:bodyPr/>
        <a:lstStyle/>
        <a:p>
          <a:pPr algn="ctr"/>
          <a:endParaRPr lang="en-GB"/>
        </a:p>
      </dgm:t>
    </dgm:pt>
    <dgm:pt modelId="{2A5635EB-87FC-45AC-987A-457F2BE560D5}" type="pres">
      <dgm:prSet presAssocID="{D2BAC834-406A-4AD6-B671-F74B5DBBB12D}" presName="composite" presStyleCnt="0">
        <dgm:presLayoutVars>
          <dgm:chMax val="1"/>
          <dgm:dir/>
          <dgm:resizeHandles val="exact"/>
        </dgm:presLayoutVars>
      </dgm:prSet>
      <dgm:spPr/>
      <dgm:t>
        <a:bodyPr/>
        <a:lstStyle/>
        <a:p>
          <a:endParaRPr lang="en-GB"/>
        </a:p>
      </dgm:t>
    </dgm:pt>
    <dgm:pt modelId="{CB364F97-14EF-404D-A3E8-CD24955B8097}" type="pres">
      <dgm:prSet presAssocID="{D2BAC834-406A-4AD6-B671-F74B5DBBB12D}" presName="radial" presStyleCnt="0">
        <dgm:presLayoutVars>
          <dgm:animLvl val="ctr"/>
        </dgm:presLayoutVars>
      </dgm:prSet>
      <dgm:spPr/>
    </dgm:pt>
    <dgm:pt modelId="{E6DC9248-168C-436B-AC1A-2D272450757E}" type="pres">
      <dgm:prSet presAssocID="{107F7231-A6B5-4E2F-A34C-5164974D7027}" presName="centerShape" presStyleLbl="vennNode1" presStyleIdx="0" presStyleCnt="2" custScaleX="121108" custScaleY="118830" custLinFactNeighborX="-7499" custLinFactNeighborY="8170"/>
      <dgm:spPr/>
      <dgm:t>
        <a:bodyPr/>
        <a:lstStyle/>
        <a:p>
          <a:endParaRPr lang="en-GB"/>
        </a:p>
      </dgm:t>
    </dgm:pt>
    <dgm:pt modelId="{2054434F-9E6F-453D-98B0-3C42D67A34D8}" type="pres">
      <dgm:prSet presAssocID="{7B38C227-C8BE-48D6-A02E-3F5DCACBC650}" presName="node" presStyleLbl="vennNode1" presStyleIdx="1" presStyleCnt="2" custScaleX="183628" custScaleY="179237" custRadScaleRad="124748" custRadScaleInc="-5034">
        <dgm:presLayoutVars>
          <dgm:bulletEnabled val="1"/>
        </dgm:presLayoutVars>
      </dgm:prSet>
      <dgm:spPr/>
      <dgm:t>
        <a:bodyPr/>
        <a:lstStyle/>
        <a:p>
          <a:endParaRPr lang="en-GB"/>
        </a:p>
      </dgm:t>
    </dgm:pt>
  </dgm:ptLst>
  <dgm:cxnLst>
    <dgm:cxn modelId="{6C572C9E-7A2E-4840-9369-88C1A0ABE8ED}" srcId="{D2BAC834-406A-4AD6-B671-F74B5DBBB12D}" destId="{107F7231-A6B5-4E2F-A34C-5164974D7027}" srcOrd="0" destOrd="0" parTransId="{505D201E-9D5B-496E-BAAB-31D549A1C098}" sibTransId="{A080C0B9-A7B8-4297-AAC1-2BC4207AE6D3}"/>
    <dgm:cxn modelId="{0800AF6F-A621-4C05-801F-C44445E3C4BC}" type="presOf" srcId="{D2BAC834-406A-4AD6-B671-F74B5DBBB12D}" destId="{2A5635EB-87FC-45AC-987A-457F2BE560D5}" srcOrd="0" destOrd="0" presId="urn:microsoft.com/office/officeart/2005/8/layout/radial3"/>
    <dgm:cxn modelId="{4CF1352E-FAA4-4799-A0FD-9D565F6E1E43}" type="presOf" srcId="{107F7231-A6B5-4E2F-A34C-5164974D7027}" destId="{E6DC9248-168C-436B-AC1A-2D272450757E}" srcOrd="0" destOrd="0" presId="urn:microsoft.com/office/officeart/2005/8/layout/radial3"/>
    <dgm:cxn modelId="{25C1FEB8-EBB5-4320-8160-D07F48DB1E0D}" srcId="{107F7231-A6B5-4E2F-A34C-5164974D7027}" destId="{7B38C227-C8BE-48D6-A02E-3F5DCACBC650}" srcOrd="0" destOrd="0" parTransId="{96E9C505-6FC2-40B4-AF4A-9C8DDBAE1954}" sibTransId="{3E75E251-44A6-4B6F-A766-E17DE90881E3}"/>
    <dgm:cxn modelId="{DAC9EF2F-A04D-4907-9BB3-A1CF1552672F}" type="presOf" srcId="{7B38C227-C8BE-48D6-A02E-3F5DCACBC650}" destId="{2054434F-9E6F-453D-98B0-3C42D67A34D8}" srcOrd="0" destOrd="0" presId="urn:microsoft.com/office/officeart/2005/8/layout/radial3"/>
    <dgm:cxn modelId="{E15B53F5-F69E-42B4-8680-69F8799CD6DA}" type="presParOf" srcId="{2A5635EB-87FC-45AC-987A-457F2BE560D5}" destId="{CB364F97-14EF-404D-A3E8-CD24955B8097}" srcOrd="0" destOrd="0" presId="urn:microsoft.com/office/officeart/2005/8/layout/radial3"/>
    <dgm:cxn modelId="{C3CCB1B9-6ECF-4548-B4FF-C02893B8BD1F}" type="presParOf" srcId="{CB364F97-14EF-404D-A3E8-CD24955B8097}" destId="{E6DC9248-168C-436B-AC1A-2D272450757E}" srcOrd="0" destOrd="0" presId="urn:microsoft.com/office/officeart/2005/8/layout/radial3"/>
    <dgm:cxn modelId="{851E7672-51FA-44FF-99B9-8284731EDB59}" type="presParOf" srcId="{CB364F97-14EF-404D-A3E8-CD24955B8097}" destId="{2054434F-9E6F-453D-98B0-3C42D67A34D8}" srcOrd="1"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3C7679-20AF-4BBE-9B53-D514E221019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E5854E2E-F538-432B-A36F-4642DA9A657B}">
      <dgm:prSet phldrT="[Text]"/>
      <dgm:spPr/>
      <dgm:t>
        <a:bodyPr/>
        <a:lstStyle/>
        <a:p>
          <a:r>
            <a:rPr lang="en-GB" dirty="0" smtClean="0"/>
            <a:t>Scope</a:t>
          </a:r>
          <a:endParaRPr lang="en-GB" dirty="0"/>
        </a:p>
      </dgm:t>
    </dgm:pt>
    <dgm:pt modelId="{02F6B1D9-B430-42A1-B321-AE46C82EA73F}" type="parTrans" cxnId="{8F6C2C75-2641-4DDF-92C3-3F86AA4D3C2F}">
      <dgm:prSet/>
      <dgm:spPr/>
      <dgm:t>
        <a:bodyPr/>
        <a:lstStyle/>
        <a:p>
          <a:endParaRPr lang="en-GB"/>
        </a:p>
      </dgm:t>
    </dgm:pt>
    <dgm:pt modelId="{4BA155DC-28D3-4909-864C-22DC91A1F464}" type="sibTrans" cxnId="{8F6C2C75-2641-4DDF-92C3-3F86AA4D3C2F}">
      <dgm:prSet/>
      <dgm:spPr/>
      <dgm:t>
        <a:bodyPr/>
        <a:lstStyle/>
        <a:p>
          <a:endParaRPr lang="en-GB"/>
        </a:p>
      </dgm:t>
    </dgm:pt>
    <dgm:pt modelId="{B09F6A6D-B201-4F72-87FF-620A05C12A5D}">
      <dgm:prSet phldrT="[Text]"/>
      <dgm:spPr/>
      <dgm:t>
        <a:bodyPr/>
        <a:lstStyle/>
        <a:p>
          <a:r>
            <a:rPr lang="en-GB" dirty="0" smtClean="0"/>
            <a:t>Language</a:t>
          </a:r>
          <a:endParaRPr lang="en-GB" dirty="0"/>
        </a:p>
      </dgm:t>
    </dgm:pt>
    <dgm:pt modelId="{DC892FE6-3E6B-48E3-A94A-E50ABDE715F9}" type="parTrans" cxnId="{1E7724F7-0866-4AD8-AADF-D9780166D05A}">
      <dgm:prSet/>
      <dgm:spPr/>
      <dgm:t>
        <a:bodyPr/>
        <a:lstStyle/>
        <a:p>
          <a:endParaRPr lang="en-GB"/>
        </a:p>
      </dgm:t>
    </dgm:pt>
    <dgm:pt modelId="{76536117-660A-485C-8A02-B9277DDF8808}" type="sibTrans" cxnId="{1E7724F7-0866-4AD8-AADF-D9780166D05A}">
      <dgm:prSet/>
      <dgm:spPr/>
      <dgm:t>
        <a:bodyPr/>
        <a:lstStyle/>
        <a:p>
          <a:endParaRPr lang="en-GB"/>
        </a:p>
      </dgm:t>
    </dgm:pt>
    <dgm:pt modelId="{0BE611E8-9C2D-4A1E-8A88-2706293A583E}">
      <dgm:prSet phldrT="[Text]"/>
      <dgm:spPr/>
      <dgm:t>
        <a:bodyPr/>
        <a:lstStyle/>
        <a:p>
          <a:r>
            <a:rPr lang="en-GB" dirty="0" smtClean="0"/>
            <a:t>Methodology</a:t>
          </a:r>
        </a:p>
        <a:p>
          <a:endParaRPr lang="en-GB" dirty="0"/>
        </a:p>
      </dgm:t>
    </dgm:pt>
    <dgm:pt modelId="{4529F795-166B-467A-BA08-923B89BDEF5C}" type="parTrans" cxnId="{FEA7F2F5-314B-4381-BA78-E05A2DC5CBAB}">
      <dgm:prSet/>
      <dgm:spPr/>
      <dgm:t>
        <a:bodyPr/>
        <a:lstStyle/>
        <a:p>
          <a:endParaRPr lang="en-GB"/>
        </a:p>
      </dgm:t>
    </dgm:pt>
    <dgm:pt modelId="{B8E347DE-389F-4240-8718-04D5F577EAC5}" type="sibTrans" cxnId="{FEA7F2F5-314B-4381-BA78-E05A2DC5CBAB}">
      <dgm:prSet/>
      <dgm:spPr/>
      <dgm:t>
        <a:bodyPr/>
        <a:lstStyle/>
        <a:p>
          <a:endParaRPr lang="en-GB"/>
        </a:p>
      </dgm:t>
    </dgm:pt>
    <dgm:pt modelId="{7C0D6707-F185-41AE-BA48-1EEDA93DEDDD}">
      <dgm:prSet/>
      <dgm:spPr/>
      <dgm:t>
        <a:bodyPr/>
        <a:lstStyle/>
        <a:p>
          <a:r>
            <a:rPr lang="en-GB" dirty="0" smtClean="0"/>
            <a:t>Historical Development</a:t>
          </a:r>
          <a:endParaRPr lang="en-GB" dirty="0"/>
        </a:p>
      </dgm:t>
    </dgm:pt>
    <dgm:pt modelId="{7623B2E0-970F-427F-B0F9-18D4D08ACC0E}" type="parTrans" cxnId="{78E2B63D-088B-47AD-9DDD-DAFE56F91A22}">
      <dgm:prSet/>
      <dgm:spPr/>
      <dgm:t>
        <a:bodyPr/>
        <a:lstStyle/>
        <a:p>
          <a:endParaRPr lang="en-GB"/>
        </a:p>
      </dgm:t>
    </dgm:pt>
    <dgm:pt modelId="{94C84EBA-76F0-401A-A640-FD626E52B30A}" type="sibTrans" cxnId="{78E2B63D-088B-47AD-9DDD-DAFE56F91A22}">
      <dgm:prSet/>
      <dgm:spPr/>
      <dgm:t>
        <a:bodyPr/>
        <a:lstStyle/>
        <a:p>
          <a:endParaRPr lang="en-GB"/>
        </a:p>
      </dgm:t>
    </dgm:pt>
    <dgm:pt modelId="{8ADB5879-03AA-46BA-9CAC-F2B7A4B5D90A}">
      <dgm:prSet/>
      <dgm:spPr/>
      <dgm:t>
        <a:bodyPr/>
        <a:lstStyle/>
        <a:p>
          <a:r>
            <a:rPr lang="en-GB" dirty="0" smtClean="0"/>
            <a:t>Links to Personal Knowledge</a:t>
          </a:r>
          <a:endParaRPr lang="en-GB" dirty="0"/>
        </a:p>
      </dgm:t>
    </dgm:pt>
    <dgm:pt modelId="{694CE086-07DE-4ABD-8717-AF6EFBDD3FC0}" type="parTrans" cxnId="{BDF04C21-4CE1-4FA8-A451-E3C42BF2663A}">
      <dgm:prSet/>
      <dgm:spPr/>
      <dgm:t>
        <a:bodyPr/>
        <a:lstStyle/>
        <a:p>
          <a:endParaRPr lang="en-GB"/>
        </a:p>
      </dgm:t>
    </dgm:pt>
    <dgm:pt modelId="{89E7033A-E95C-4940-947C-9A7F2AB49791}" type="sibTrans" cxnId="{BDF04C21-4CE1-4FA8-A451-E3C42BF2663A}">
      <dgm:prSet/>
      <dgm:spPr/>
      <dgm:t>
        <a:bodyPr/>
        <a:lstStyle/>
        <a:p>
          <a:endParaRPr lang="en-GB"/>
        </a:p>
      </dgm:t>
    </dgm:pt>
    <dgm:pt modelId="{0413FF2A-7B19-4B9B-A756-BD239312CF64}" type="pres">
      <dgm:prSet presAssocID="{833C7679-20AF-4BBE-9B53-D514E221019B}" presName="Name0" presStyleCnt="0">
        <dgm:presLayoutVars>
          <dgm:dir/>
          <dgm:animLvl val="lvl"/>
          <dgm:resizeHandles val="exact"/>
        </dgm:presLayoutVars>
      </dgm:prSet>
      <dgm:spPr/>
      <dgm:t>
        <a:bodyPr/>
        <a:lstStyle/>
        <a:p>
          <a:endParaRPr lang="en-GB"/>
        </a:p>
      </dgm:t>
    </dgm:pt>
    <dgm:pt modelId="{7B0CCC4E-8C60-4B52-BD8C-CCEE7F8A41BB}" type="pres">
      <dgm:prSet presAssocID="{E5854E2E-F538-432B-A36F-4642DA9A657B}" presName="linNode" presStyleCnt="0"/>
      <dgm:spPr/>
    </dgm:pt>
    <dgm:pt modelId="{6BC037CC-A6C2-43E1-B081-616691FC911A}" type="pres">
      <dgm:prSet presAssocID="{E5854E2E-F538-432B-A36F-4642DA9A657B}" presName="parentText" presStyleLbl="node1" presStyleIdx="0" presStyleCnt="5" custLinFactNeighborX="-1440" custLinFactNeighborY="-4062">
        <dgm:presLayoutVars>
          <dgm:chMax val="1"/>
          <dgm:bulletEnabled val="1"/>
        </dgm:presLayoutVars>
      </dgm:prSet>
      <dgm:spPr>
        <a:prstGeom prst="cloudCallout">
          <a:avLst/>
        </a:prstGeom>
      </dgm:spPr>
      <dgm:t>
        <a:bodyPr/>
        <a:lstStyle/>
        <a:p>
          <a:endParaRPr lang="en-GB"/>
        </a:p>
      </dgm:t>
    </dgm:pt>
    <dgm:pt modelId="{D7CD79C4-A1EA-4300-AB0D-7C67D7D09331}" type="pres">
      <dgm:prSet presAssocID="{4BA155DC-28D3-4909-864C-22DC91A1F464}" presName="sp" presStyleCnt="0"/>
      <dgm:spPr/>
    </dgm:pt>
    <dgm:pt modelId="{7899F907-5C14-4857-A8C9-19A9CC89843A}" type="pres">
      <dgm:prSet presAssocID="{B09F6A6D-B201-4F72-87FF-620A05C12A5D}" presName="linNode" presStyleCnt="0"/>
      <dgm:spPr/>
    </dgm:pt>
    <dgm:pt modelId="{D77DB7A1-0029-4EBA-9E6D-6B3E6D9CC313}" type="pres">
      <dgm:prSet presAssocID="{B09F6A6D-B201-4F72-87FF-620A05C12A5D}" presName="parentText" presStyleLbl="node1" presStyleIdx="1" presStyleCnt="5">
        <dgm:presLayoutVars>
          <dgm:chMax val="1"/>
          <dgm:bulletEnabled val="1"/>
        </dgm:presLayoutVars>
      </dgm:prSet>
      <dgm:spPr>
        <a:prstGeom prst="cloudCallout">
          <a:avLst/>
        </a:prstGeom>
      </dgm:spPr>
      <dgm:t>
        <a:bodyPr/>
        <a:lstStyle/>
        <a:p>
          <a:endParaRPr lang="en-GB"/>
        </a:p>
      </dgm:t>
    </dgm:pt>
    <dgm:pt modelId="{52A3FEBB-39E8-4CC8-BA81-811524FB4A52}" type="pres">
      <dgm:prSet presAssocID="{76536117-660A-485C-8A02-B9277DDF8808}" presName="sp" presStyleCnt="0"/>
      <dgm:spPr/>
    </dgm:pt>
    <dgm:pt modelId="{7F435259-DB69-4576-84C4-E883F3DD2085}" type="pres">
      <dgm:prSet presAssocID="{0BE611E8-9C2D-4A1E-8A88-2706293A583E}" presName="linNode" presStyleCnt="0"/>
      <dgm:spPr/>
    </dgm:pt>
    <dgm:pt modelId="{10C9D8B4-F389-41BD-A8C4-6E20273A8F4D}" type="pres">
      <dgm:prSet presAssocID="{0BE611E8-9C2D-4A1E-8A88-2706293A583E}" presName="parentText" presStyleLbl="node1" presStyleIdx="2" presStyleCnt="5">
        <dgm:presLayoutVars>
          <dgm:chMax val="1"/>
          <dgm:bulletEnabled val="1"/>
        </dgm:presLayoutVars>
      </dgm:prSet>
      <dgm:spPr>
        <a:prstGeom prst="cloudCallout">
          <a:avLst/>
        </a:prstGeom>
      </dgm:spPr>
      <dgm:t>
        <a:bodyPr/>
        <a:lstStyle/>
        <a:p>
          <a:endParaRPr lang="en-GB"/>
        </a:p>
      </dgm:t>
    </dgm:pt>
    <dgm:pt modelId="{2E5CF8D8-25A7-42F9-9FC2-A142D23DFA37}" type="pres">
      <dgm:prSet presAssocID="{B8E347DE-389F-4240-8718-04D5F577EAC5}" presName="sp" presStyleCnt="0"/>
      <dgm:spPr/>
    </dgm:pt>
    <dgm:pt modelId="{70C46CEA-997A-42A9-BA87-138B14C9EB56}" type="pres">
      <dgm:prSet presAssocID="{7C0D6707-F185-41AE-BA48-1EEDA93DEDDD}" presName="linNode" presStyleCnt="0"/>
      <dgm:spPr/>
    </dgm:pt>
    <dgm:pt modelId="{1765CC0B-D2F4-414D-A5F4-4A6934F53583}" type="pres">
      <dgm:prSet presAssocID="{7C0D6707-F185-41AE-BA48-1EEDA93DEDDD}" presName="parentText" presStyleLbl="node1" presStyleIdx="3" presStyleCnt="5">
        <dgm:presLayoutVars>
          <dgm:chMax val="1"/>
          <dgm:bulletEnabled val="1"/>
        </dgm:presLayoutVars>
      </dgm:prSet>
      <dgm:spPr>
        <a:prstGeom prst="cloudCallout">
          <a:avLst/>
        </a:prstGeom>
      </dgm:spPr>
      <dgm:t>
        <a:bodyPr/>
        <a:lstStyle/>
        <a:p>
          <a:endParaRPr lang="en-GB"/>
        </a:p>
      </dgm:t>
    </dgm:pt>
    <dgm:pt modelId="{C3563482-306D-4DD4-A5B5-F957BD71529E}" type="pres">
      <dgm:prSet presAssocID="{94C84EBA-76F0-401A-A640-FD626E52B30A}" presName="sp" presStyleCnt="0"/>
      <dgm:spPr/>
    </dgm:pt>
    <dgm:pt modelId="{075BC8E3-8A52-42E1-BD1F-FE79A414FE3B}" type="pres">
      <dgm:prSet presAssocID="{8ADB5879-03AA-46BA-9CAC-F2B7A4B5D90A}" presName="linNode" presStyleCnt="0"/>
      <dgm:spPr/>
    </dgm:pt>
    <dgm:pt modelId="{53B80558-8CEC-4A36-B259-076C20A770E0}" type="pres">
      <dgm:prSet presAssocID="{8ADB5879-03AA-46BA-9CAC-F2B7A4B5D90A}" presName="parentText" presStyleLbl="node1" presStyleIdx="4" presStyleCnt="5">
        <dgm:presLayoutVars>
          <dgm:chMax val="1"/>
          <dgm:bulletEnabled val="1"/>
        </dgm:presLayoutVars>
      </dgm:prSet>
      <dgm:spPr>
        <a:prstGeom prst="cloudCallout">
          <a:avLst/>
        </a:prstGeom>
      </dgm:spPr>
      <dgm:t>
        <a:bodyPr/>
        <a:lstStyle/>
        <a:p>
          <a:endParaRPr lang="en-GB"/>
        </a:p>
      </dgm:t>
    </dgm:pt>
  </dgm:ptLst>
  <dgm:cxnLst>
    <dgm:cxn modelId="{8F6C2C75-2641-4DDF-92C3-3F86AA4D3C2F}" srcId="{833C7679-20AF-4BBE-9B53-D514E221019B}" destId="{E5854E2E-F538-432B-A36F-4642DA9A657B}" srcOrd="0" destOrd="0" parTransId="{02F6B1D9-B430-42A1-B321-AE46C82EA73F}" sibTransId="{4BA155DC-28D3-4909-864C-22DC91A1F464}"/>
    <dgm:cxn modelId="{47AC00ED-76D0-4BCD-B944-6E9F4705AD9A}" type="presOf" srcId="{8ADB5879-03AA-46BA-9CAC-F2B7A4B5D90A}" destId="{53B80558-8CEC-4A36-B259-076C20A770E0}" srcOrd="0" destOrd="0" presId="urn:microsoft.com/office/officeart/2005/8/layout/vList5"/>
    <dgm:cxn modelId="{2B7DCD0B-C824-4894-ADD0-B1CCAAB37D7D}" type="presOf" srcId="{0BE611E8-9C2D-4A1E-8A88-2706293A583E}" destId="{10C9D8B4-F389-41BD-A8C4-6E20273A8F4D}" srcOrd="0" destOrd="0" presId="urn:microsoft.com/office/officeart/2005/8/layout/vList5"/>
    <dgm:cxn modelId="{2372471A-2782-4DC3-9EA6-ED3FE56C3F46}" type="presOf" srcId="{B09F6A6D-B201-4F72-87FF-620A05C12A5D}" destId="{D77DB7A1-0029-4EBA-9E6D-6B3E6D9CC313}" srcOrd="0" destOrd="0" presId="urn:microsoft.com/office/officeart/2005/8/layout/vList5"/>
    <dgm:cxn modelId="{BDF04C21-4CE1-4FA8-A451-E3C42BF2663A}" srcId="{833C7679-20AF-4BBE-9B53-D514E221019B}" destId="{8ADB5879-03AA-46BA-9CAC-F2B7A4B5D90A}" srcOrd="4" destOrd="0" parTransId="{694CE086-07DE-4ABD-8717-AF6EFBDD3FC0}" sibTransId="{89E7033A-E95C-4940-947C-9A7F2AB49791}"/>
    <dgm:cxn modelId="{AF325712-ED05-4796-8E73-6A0C5F02669E}" type="presOf" srcId="{E5854E2E-F538-432B-A36F-4642DA9A657B}" destId="{6BC037CC-A6C2-43E1-B081-616691FC911A}" srcOrd="0" destOrd="0" presId="urn:microsoft.com/office/officeart/2005/8/layout/vList5"/>
    <dgm:cxn modelId="{A2701283-91A8-429A-99B1-A3FFDA359F60}" type="presOf" srcId="{7C0D6707-F185-41AE-BA48-1EEDA93DEDDD}" destId="{1765CC0B-D2F4-414D-A5F4-4A6934F53583}" srcOrd="0" destOrd="0" presId="urn:microsoft.com/office/officeart/2005/8/layout/vList5"/>
    <dgm:cxn modelId="{1E7724F7-0866-4AD8-AADF-D9780166D05A}" srcId="{833C7679-20AF-4BBE-9B53-D514E221019B}" destId="{B09F6A6D-B201-4F72-87FF-620A05C12A5D}" srcOrd="1" destOrd="0" parTransId="{DC892FE6-3E6B-48E3-A94A-E50ABDE715F9}" sibTransId="{76536117-660A-485C-8A02-B9277DDF8808}"/>
    <dgm:cxn modelId="{78E2B63D-088B-47AD-9DDD-DAFE56F91A22}" srcId="{833C7679-20AF-4BBE-9B53-D514E221019B}" destId="{7C0D6707-F185-41AE-BA48-1EEDA93DEDDD}" srcOrd="3" destOrd="0" parTransId="{7623B2E0-970F-427F-B0F9-18D4D08ACC0E}" sibTransId="{94C84EBA-76F0-401A-A640-FD626E52B30A}"/>
    <dgm:cxn modelId="{FEA7F2F5-314B-4381-BA78-E05A2DC5CBAB}" srcId="{833C7679-20AF-4BBE-9B53-D514E221019B}" destId="{0BE611E8-9C2D-4A1E-8A88-2706293A583E}" srcOrd="2" destOrd="0" parTransId="{4529F795-166B-467A-BA08-923B89BDEF5C}" sibTransId="{B8E347DE-389F-4240-8718-04D5F577EAC5}"/>
    <dgm:cxn modelId="{DB689421-0DDB-4F1A-A25C-71EDEC9A6A52}" type="presOf" srcId="{833C7679-20AF-4BBE-9B53-D514E221019B}" destId="{0413FF2A-7B19-4B9B-A756-BD239312CF64}" srcOrd="0" destOrd="0" presId="urn:microsoft.com/office/officeart/2005/8/layout/vList5"/>
    <dgm:cxn modelId="{80AC3F17-2864-4176-950B-B5DFDC9BE60B}" type="presParOf" srcId="{0413FF2A-7B19-4B9B-A756-BD239312CF64}" destId="{7B0CCC4E-8C60-4B52-BD8C-CCEE7F8A41BB}" srcOrd="0" destOrd="0" presId="urn:microsoft.com/office/officeart/2005/8/layout/vList5"/>
    <dgm:cxn modelId="{0167D07F-2A7B-475D-A692-4D665DF30755}" type="presParOf" srcId="{7B0CCC4E-8C60-4B52-BD8C-CCEE7F8A41BB}" destId="{6BC037CC-A6C2-43E1-B081-616691FC911A}" srcOrd="0" destOrd="0" presId="urn:microsoft.com/office/officeart/2005/8/layout/vList5"/>
    <dgm:cxn modelId="{352AC351-BB68-4256-8B03-682D05BF4697}" type="presParOf" srcId="{0413FF2A-7B19-4B9B-A756-BD239312CF64}" destId="{D7CD79C4-A1EA-4300-AB0D-7C67D7D09331}" srcOrd="1" destOrd="0" presId="urn:microsoft.com/office/officeart/2005/8/layout/vList5"/>
    <dgm:cxn modelId="{12CF0D67-D846-499E-B452-1F19BE9E82DA}" type="presParOf" srcId="{0413FF2A-7B19-4B9B-A756-BD239312CF64}" destId="{7899F907-5C14-4857-A8C9-19A9CC89843A}" srcOrd="2" destOrd="0" presId="urn:microsoft.com/office/officeart/2005/8/layout/vList5"/>
    <dgm:cxn modelId="{5CBC1745-13D3-4A1B-B806-A27AB1CE32D7}" type="presParOf" srcId="{7899F907-5C14-4857-A8C9-19A9CC89843A}" destId="{D77DB7A1-0029-4EBA-9E6D-6B3E6D9CC313}" srcOrd="0" destOrd="0" presId="urn:microsoft.com/office/officeart/2005/8/layout/vList5"/>
    <dgm:cxn modelId="{636531D5-87CB-4989-979F-E64E508A398B}" type="presParOf" srcId="{0413FF2A-7B19-4B9B-A756-BD239312CF64}" destId="{52A3FEBB-39E8-4CC8-BA81-811524FB4A52}" srcOrd="3" destOrd="0" presId="urn:microsoft.com/office/officeart/2005/8/layout/vList5"/>
    <dgm:cxn modelId="{6403B95E-2873-4D60-A5BB-74CE162F0E08}" type="presParOf" srcId="{0413FF2A-7B19-4B9B-A756-BD239312CF64}" destId="{7F435259-DB69-4576-84C4-E883F3DD2085}" srcOrd="4" destOrd="0" presId="urn:microsoft.com/office/officeart/2005/8/layout/vList5"/>
    <dgm:cxn modelId="{6572BD7B-CCE6-4201-9FB4-EC12D5734963}" type="presParOf" srcId="{7F435259-DB69-4576-84C4-E883F3DD2085}" destId="{10C9D8B4-F389-41BD-A8C4-6E20273A8F4D}" srcOrd="0" destOrd="0" presId="urn:microsoft.com/office/officeart/2005/8/layout/vList5"/>
    <dgm:cxn modelId="{CE6E4CC1-4C65-486C-AB36-390953CCD5DB}" type="presParOf" srcId="{0413FF2A-7B19-4B9B-A756-BD239312CF64}" destId="{2E5CF8D8-25A7-42F9-9FC2-A142D23DFA37}" srcOrd="5" destOrd="0" presId="urn:microsoft.com/office/officeart/2005/8/layout/vList5"/>
    <dgm:cxn modelId="{0B1688AF-430D-4540-A0D5-A751D3B02D2D}" type="presParOf" srcId="{0413FF2A-7B19-4B9B-A756-BD239312CF64}" destId="{70C46CEA-997A-42A9-BA87-138B14C9EB56}" srcOrd="6" destOrd="0" presId="urn:microsoft.com/office/officeart/2005/8/layout/vList5"/>
    <dgm:cxn modelId="{5789BE52-721B-4DB8-BF75-2E029F5B01BC}" type="presParOf" srcId="{70C46CEA-997A-42A9-BA87-138B14C9EB56}" destId="{1765CC0B-D2F4-414D-A5F4-4A6934F53583}" srcOrd="0" destOrd="0" presId="urn:microsoft.com/office/officeart/2005/8/layout/vList5"/>
    <dgm:cxn modelId="{9263046F-C50C-4757-8AFB-BB62782B8E5B}" type="presParOf" srcId="{0413FF2A-7B19-4B9B-A756-BD239312CF64}" destId="{C3563482-306D-4DD4-A5B5-F957BD71529E}" srcOrd="7" destOrd="0" presId="urn:microsoft.com/office/officeart/2005/8/layout/vList5"/>
    <dgm:cxn modelId="{497972DE-9897-431A-B0F9-3A7288AA07CC}" type="presParOf" srcId="{0413FF2A-7B19-4B9B-A756-BD239312CF64}" destId="{075BC8E3-8A52-42E1-BD1F-FE79A414FE3B}" srcOrd="8" destOrd="0" presId="urn:microsoft.com/office/officeart/2005/8/layout/vList5"/>
    <dgm:cxn modelId="{01F1C329-03E8-4F18-86DF-ECF1CD6CA393}" type="presParOf" srcId="{075BC8E3-8A52-42E1-BD1F-FE79A414FE3B}" destId="{53B80558-8CEC-4A36-B259-076C20A770E0}"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C9248-168C-436B-AC1A-2D272450757E}">
      <dsp:nvSpPr>
        <dsp:cNvPr id="0" name=""/>
        <dsp:cNvSpPr/>
      </dsp:nvSpPr>
      <dsp:spPr>
        <a:xfrm>
          <a:off x="1029271" y="686641"/>
          <a:ext cx="3912921" cy="3839320"/>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GB" sz="3200" kern="1200" dirty="0"/>
            <a:t>Shared knowledge</a:t>
          </a:r>
        </a:p>
        <a:p>
          <a:pPr lvl="0" algn="ctr" defTabSz="1422400">
            <a:lnSpc>
              <a:spcPct val="90000"/>
            </a:lnSpc>
            <a:spcBef>
              <a:spcPct val="0"/>
            </a:spcBef>
            <a:spcAft>
              <a:spcPct val="35000"/>
            </a:spcAft>
          </a:pPr>
          <a:r>
            <a:rPr lang="en-GB" sz="1800" i="1" kern="1200" dirty="0"/>
            <a:t>"We know because..."</a:t>
          </a:r>
        </a:p>
      </dsp:txBody>
      <dsp:txXfrm>
        <a:off x="1602305" y="1248896"/>
        <a:ext cx="2766853" cy="2714810"/>
      </dsp:txXfrm>
    </dsp:sp>
    <dsp:sp modelId="{2054434F-9E6F-453D-98B0-3C42D67A34D8}">
      <dsp:nvSpPr>
        <dsp:cNvPr id="0" name=""/>
        <dsp:cNvSpPr/>
      </dsp:nvSpPr>
      <dsp:spPr>
        <a:xfrm>
          <a:off x="4308714" y="0"/>
          <a:ext cx="2966451" cy="2895516"/>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a:t>Personal knowledge</a:t>
          </a:r>
        </a:p>
        <a:p>
          <a:pPr lvl="0" algn="ctr" defTabSz="1066800">
            <a:lnSpc>
              <a:spcPct val="90000"/>
            </a:lnSpc>
            <a:spcBef>
              <a:spcPct val="0"/>
            </a:spcBef>
            <a:spcAft>
              <a:spcPct val="35000"/>
            </a:spcAft>
          </a:pPr>
          <a:r>
            <a:rPr lang="en-GB" sz="1800" i="1" kern="1200" dirty="0"/>
            <a:t>"I know because ..."</a:t>
          </a:r>
        </a:p>
      </dsp:txBody>
      <dsp:txXfrm>
        <a:off x="4743141" y="424039"/>
        <a:ext cx="2097597" cy="20474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90A00D-2538-4E3B-B343-899F3B87D1D7}" type="datetimeFigureOut">
              <a:rPr lang="en-GB" smtClean="0"/>
              <a:t>07/02/2014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302604-D48C-445A-A170-B9BAC8B483FB}" type="slidenum">
              <a:rPr lang="en-GB" smtClean="0"/>
              <a:t>‹#›</a:t>
            </a:fld>
            <a:endParaRPr lang="en-GB"/>
          </a:p>
        </p:txBody>
      </p:sp>
    </p:spTree>
    <p:extLst>
      <p:ext uri="{BB962C8B-B14F-4D97-AF65-F5344CB8AC3E}">
        <p14:creationId xmlns:p14="http://schemas.microsoft.com/office/powerpoint/2010/main" val="214799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fld id="{73302604-D48C-445A-A170-B9BAC8B483FB}" type="slidenum">
              <a:rPr lang="en-GB" smtClean="0"/>
              <a:t>13</a:t>
            </a:fld>
            <a:endParaRPr lang="en-GB"/>
          </a:p>
        </p:txBody>
      </p:sp>
    </p:spTree>
    <p:extLst>
      <p:ext uri="{BB962C8B-B14F-4D97-AF65-F5344CB8AC3E}">
        <p14:creationId xmlns:p14="http://schemas.microsoft.com/office/powerpoint/2010/main" val="222932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u="none" strike="noStrike" kern="1200" baseline="0" dirty="0" smtClean="0">
                <a:solidFill>
                  <a:schemeClr val="tx1"/>
                </a:solidFill>
                <a:latin typeface="+mn-lt"/>
                <a:ea typeface="+mn-ea"/>
                <a:cs typeface="+mn-cs"/>
              </a:rPr>
              <a:t>Students must explore a range of WOKs. It is suggested that studying </a:t>
            </a:r>
            <a:r>
              <a:rPr lang="en-GB" sz="1200" b="1" i="0" u="none" strike="noStrike" kern="1200" baseline="0" dirty="0" smtClean="0">
                <a:solidFill>
                  <a:schemeClr val="tx1"/>
                </a:solidFill>
                <a:latin typeface="+mn-lt"/>
                <a:ea typeface="+mn-ea"/>
                <a:cs typeface="+mn-cs"/>
              </a:rPr>
              <a:t>four </a:t>
            </a:r>
            <a:r>
              <a:rPr lang="en-GB" sz="1200" b="0" i="0" u="none" strike="noStrike" kern="1200" baseline="0" dirty="0" smtClean="0">
                <a:solidFill>
                  <a:schemeClr val="tx1"/>
                </a:solidFill>
                <a:latin typeface="+mn-lt"/>
                <a:ea typeface="+mn-ea"/>
                <a:cs typeface="+mn-cs"/>
              </a:rPr>
              <a:t>of these eight in depth would be</a:t>
            </a:r>
          </a:p>
          <a:p>
            <a:r>
              <a:rPr lang="en-GB" sz="1200" b="0" i="0" u="none" strike="noStrike" kern="1200" baseline="0" dirty="0" smtClean="0">
                <a:solidFill>
                  <a:schemeClr val="tx1"/>
                </a:solidFill>
                <a:latin typeface="+mn-lt"/>
                <a:ea typeface="+mn-ea"/>
                <a:cs typeface="+mn-cs"/>
              </a:rPr>
              <a:t>appropriate. The WOKs selected for detailed study should be carefully selected to ensure a coherent and</a:t>
            </a:r>
          </a:p>
          <a:p>
            <a:r>
              <a:rPr lang="en-GB" sz="1200" b="0" i="0" u="none" strike="noStrike" kern="1200" baseline="0" dirty="0" smtClean="0">
                <a:solidFill>
                  <a:schemeClr val="tx1"/>
                </a:solidFill>
                <a:latin typeface="+mn-lt"/>
                <a:ea typeface="+mn-ea"/>
                <a:cs typeface="+mn-cs"/>
              </a:rPr>
              <a:t>balanced approach.</a:t>
            </a:r>
            <a:endParaRPr lang="en-GB" dirty="0"/>
          </a:p>
        </p:txBody>
      </p:sp>
      <p:sp>
        <p:nvSpPr>
          <p:cNvPr id="4" name="Slide Number Placeholder 3"/>
          <p:cNvSpPr>
            <a:spLocks noGrp="1"/>
          </p:cNvSpPr>
          <p:nvPr>
            <p:ph type="sldNum" sz="quarter" idx="10"/>
          </p:nvPr>
        </p:nvSpPr>
        <p:spPr/>
        <p:txBody>
          <a:bodyPr/>
          <a:lstStyle/>
          <a:p>
            <a:fld id="{6938ECD2-3AAA-4CB9-98A5-8EA40E3B83E5}" type="slidenum">
              <a:rPr lang="en-GB" smtClean="0"/>
              <a:pPr/>
              <a:t>15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Students must explore a range of AOKs. It is suggested that </a:t>
            </a:r>
            <a:r>
              <a:rPr lang="en-GB" sz="1200" b="1" i="0" u="none" strike="noStrike" kern="1200" baseline="0" dirty="0" smtClean="0">
                <a:solidFill>
                  <a:schemeClr val="tx1"/>
                </a:solidFill>
                <a:latin typeface="+mn-lt"/>
                <a:ea typeface="+mn-ea"/>
                <a:cs typeface="+mn-cs"/>
              </a:rPr>
              <a:t>six </a:t>
            </a:r>
            <a:r>
              <a:rPr lang="en-GB" sz="1200" b="0" i="0" u="none" strike="noStrike" kern="1200" baseline="0" dirty="0" smtClean="0">
                <a:solidFill>
                  <a:schemeClr val="tx1"/>
                </a:solidFill>
                <a:latin typeface="+mn-lt"/>
                <a:ea typeface="+mn-ea"/>
                <a:cs typeface="+mn-cs"/>
              </a:rPr>
              <a:t>of these eight would be appropriate.</a:t>
            </a:r>
            <a:endParaRPr lang="en-GB" dirty="0"/>
          </a:p>
        </p:txBody>
      </p:sp>
      <p:sp>
        <p:nvSpPr>
          <p:cNvPr id="4" name="Slide Number Placeholder 3"/>
          <p:cNvSpPr>
            <a:spLocks noGrp="1"/>
          </p:cNvSpPr>
          <p:nvPr>
            <p:ph type="sldNum" sz="quarter" idx="10"/>
          </p:nvPr>
        </p:nvSpPr>
        <p:spPr/>
        <p:txBody>
          <a:bodyPr/>
          <a:lstStyle/>
          <a:p>
            <a:fld id="{2CBD0EC7-24BC-4675-9B01-71A199AD3185}" type="slidenum">
              <a:rPr lang="en-GB" smtClean="0"/>
              <a:pPr/>
              <a:t>16</a:t>
            </a:fld>
            <a:endParaRPr lang="en-GB"/>
          </a:p>
        </p:txBody>
      </p:sp>
    </p:spTree>
    <p:extLst>
      <p:ext uri="{BB962C8B-B14F-4D97-AF65-F5344CB8AC3E}">
        <p14:creationId xmlns:p14="http://schemas.microsoft.com/office/powerpoint/2010/main" val="1716878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presentation can be done individually or in a group, with a maximum group size of three. Approximately</a:t>
            </a:r>
          </a:p>
          <a:p>
            <a:r>
              <a:rPr lang="en-GB" sz="1200" b="0" i="0" u="none" strike="noStrike" kern="1200" baseline="0" dirty="0" smtClean="0">
                <a:solidFill>
                  <a:schemeClr val="tx1"/>
                </a:solidFill>
                <a:latin typeface="+mn-lt"/>
                <a:ea typeface="+mn-ea"/>
                <a:cs typeface="+mn-cs"/>
              </a:rPr>
              <a:t>10 minutes per presenter should be allowed, up to a maximum of approximately 30 minutes per group.</a:t>
            </a:r>
          </a:p>
          <a:p>
            <a:r>
              <a:rPr lang="en-GB" sz="1200" b="0" i="0" u="none" strike="noStrike" kern="1200" baseline="0" dirty="0" smtClean="0">
                <a:solidFill>
                  <a:schemeClr val="tx1"/>
                </a:solidFill>
                <a:latin typeface="+mn-lt"/>
                <a:ea typeface="+mn-ea"/>
                <a:cs typeface="+mn-cs"/>
              </a:rPr>
              <a:t>Before the presentation each student must complete and submit a presentation planning document (TK/</a:t>
            </a:r>
          </a:p>
          <a:p>
            <a:r>
              <a:rPr lang="en-GB" sz="1200" b="0" i="0" u="none" strike="noStrike" kern="1200" baseline="0" dirty="0" smtClean="0">
                <a:solidFill>
                  <a:schemeClr val="tx1"/>
                </a:solidFill>
                <a:latin typeface="+mn-lt"/>
                <a:ea typeface="+mn-ea"/>
                <a:cs typeface="+mn-cs"/>
              </a:rPr>
              <a:t>PPD) available in the </a:t>
            </a:r>
            <a:r>
              <a:rPr lang="en-GB" sz="1200" b="0" i="1" u="none" strike="noStrike" kern="1200" baseline="0" dirty="0" smtClean="0">
                <a:solidFill>
                  <a:schemeClr val="tx1"/>
                </a:solidFill>
                <a:latin typeface="+mn-lt"/>
                <a:ea typeface="+mn-ea"/>
                <a:cs typeface="+mn-cs"/>
              </a:rPr>
              <a:t>Handbook of procedures for the Diploma Programme</a:t>
            </a:r>
            <a:r>
              <a:rPr lang="en-GB" sz="1200" b="0" i="0" u="none" strike="noStrike" kern="1200" baseline="0" dirty="0" smtClean="0">
                <a:solidFill>
                  <a:schemeClr val="tx1"/>
                </a:solidFill>
                <a:latin typeface="+mn-lt"/>
                <a:ea typeface="+mn-ea"/>
                <a:cs typeface="+mn-cs"/>
              </a:rPr>
              <a:t>. The TK/PPD is internally</a:t>
            </a:r>
          </a:p>
          <a:p>
            <a:r>
              <a:rPr lang="en-GB" sz="1200" b="0" i="0" u="none" strike="noStrike" kern="1200" baseline="0" dirty="0" smtClean="0">
                <a:solidFill>
                  <a:schemeClr val="tx1"/>
                </a:solidFill>
                <a:latin typeface="+mn-lt"/>
                <a:ea typeface="+mn-ea"/>
                <a:cs typeface="+mn-cs"/>
              </a:rPr>
              <a:t>assessed alongside the presentation itself, and the form is used for external moderation.</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1600 word essay</a:t>
            </a:r>
          </a:p>
          <a:p>
            <a:endParaRPr lang="en-GB" dirty="0"/>
          </a:p>
        </p:txBody>
      </p:sp>
      <p:sp>
        <p:nvSpPr>
          <p:cNvPr id="4" name="Slide Number Placeholder 3"/>
          <p:cNvSpPr>
            <a:spLocks noGrp="1"/>
          </p:cNvSpPr>
          <p:nvPr>
            <p:ph type="sldNum" sz="quarter" idx="10"/>
          </p:nvPr>
        </p:nvSpPr>
        <p:spPr/>
        <p:txBody>
          <a:bodyPr/>
          <a:lstStyle/>
          <a:p>
            <a:fld id="{2CBD0EC7-24BC-4675-9B01-71A199AD3185}" type="slidenum">
              <a:rPr lang="en-GB" smtClean="0"/>
              <a:pPr/>
              <a:t>17</a:t>
            </a:fld>
            <a:endParaRPr lang="en-GB"/>
          </a:p>
        </p:txBody>
      </p:sp>
    </p:spTree>
    <p:extLst>
      <p:ext uri="{BB962C8B-B14F-4D97-AF65-F5344CB8AC3E}">
        <p14:creationId xmlns:p14="http://schemas.microsoft.com/office/powerpoint/2010/main" val="140318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 The new model embodies the idea from the old diagram that there are “knowers” in groups and “knower” as individuals, and it indicates that there is a relationship between the two of them. 	</a:t>
            </a:r>
          </a:p>
          <a:p>
            <a:endParaRPr lang="en-GB" dirty="0"/>
          </a:p>
        </p:txBody>
      </p:sp>
      <p:sp>
        <p:nvSpPr>
          <p:cNvPr id="4" name="Slide Number Placeholder 3"/>
          <p:cNvSpPr>
            <a:spLocks noGrp="1"/>
          </p:cNvSpPr>
          <p:nvPr>
            <p:ph type="sldNum" sz="quarter" idx="10"/>
          </p:nvPr>
        </p:nvSpPr>
        <p:spPr/>
        <p:txBody>
          <a:bodyPr/>
          <a:lstStyle/>
          <a:p>
            <a:fld id="{2CBD0EC7-24BC-4675-9B01-71A199AD3185}" type="slidenum">
              <a:rPr lang="en-GB" smtClean="0"/>
              <a:pPr/>
              <a:t>18</a:t>
            </a:fld>
            <a:endParaRPr lang="en-GB"/>
          </a:p>
        </p:txBody>
      </p:sp>
    </p:spTree>
    <p:extLst>
      <p:ext uri="{BB962C8B-B14F-4D97-AF65-F5344CB8AC3E}">
        <p14:creationId xmlns:p14="http://schemas.microsoft.com/office/powerpoint/2010/main" val="2682770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Cristian Ronaldo</a:t>
            </a:r>
            <a:endParaRPr lang="en-GB" dirty="0"/>
          </a:p>
        </p:txBody>
      </p:sp>
      <p:sp>
        <p:nvSpPr>
          <p:cNvPr id="4" name="Slide Number Placeholder 3"/>
          <p:cNvSpPr>
            <a:spLocks noGrp="1"/>
          </p:cNvSpPr>
          <p:nvPr>
            <p:ph type="sldNum" sz="quarter" idx="10"/>
          </p:nvPr>
        </p:nvSpPr>
        <p:spPr/>
        <p:txBody>
          <a:bodyPr/>
          <a:lstStyle/>
          <a:p>
            <a:fld id="{2CBD0EC7-24BC-4675-9B01-71A199AD3185}" type="slidenum">
              <a:rPr lang="en-GB" smtClean="0"/>
              <a:pPr/>
              <a:t>23</a:t>
            </a:fld>
            <a:endParaRPr lang="en-GB"/>
          </a:p>
        </p:txBody>
      </p:sp>
    </p:spTree>
    <p:extLst>
      <p:ext uri="{BB962C8B-B14F-4D97-AF65-F5344CB8AC3E}">
        <p14:creationId xmlns:p14="http://schemas.microsoft.com/office/powerpoint/2010/main" val="2748916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2CBD0EC7-24BC-4675-9B01-71A199AD3185}" type="slidenum">
              <a:rPr lang="en-GB" smtClean="0"/>
              <a:pPr/>
              <a:t>28</a:t>
            </a:fld>
            <a:endParaRPr lang="en-GB"/>
          </a:p>
        </p:txBody>
      </p:sp>
    </p:spTree>
    <p:extLst>
      <p:ext uri="{BB962C8B-B14F-4D97-AF65-F5344CB8AC3E}">
        <p14:creationId xmlns:p14="http://schemas.microsoft.com/office/powerpoint/2010/main" val="140318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2/7/2014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2/7/2014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2/7/2014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2/7/2014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2/7/2014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2/7/2014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2/7/2014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2/7/2014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066800"/>
            <a:ext cx="7772400" cy="1829761"/>
          </a:xfrm>
        </p:spPr>
        <p:txBody>
          <a:bodyPr>
            <a:normAutofit fontScale="90000"/>
          </a:bodyPr>
          <a:lstStyle/>
          <a:p>
            <a:r>
              <a:rPr lang="en-GB" dirty="0" smtClean="0"/>
              <a:t>Theory of Knowledge (TOK) in individual subjects</a:t>
            </a:r>
            <a:endParaRPr lang="en-GB" dirty="0"/>
          </a:p>
        </p:txBody>
      </p:sp>
      <p:sp>
        <p:nvSpPr>
          <p:cNvPr id="3" name="Subtitle 2"/>
          <p:cNvSpPr>
            <a:spLocks noGrp="1"/>
          </p:cNvSpPr>
          <p:nvPr>
            <p:ph type="subTitle" idx="1"/>
          </p:nvPr>
        </p:nvSpPr>
        <p:spPr>
          <a:xfrm>
            <a:off x="685800" y="3124200"/>
            <a:ext cx="8077200" cy="1600200"/>
          </a:xfrm>
        </p:spPr>
        <p:txBody>
          <a:bodyPr>
            <a:normAutofit fontScale="77500" lnSpcReduction="20000"/>
          </a:bodyPr>
          <a:lstStyle/>
          <a:p>
            <a:r>
              <a:rPr lang="en-GB" dirty="0"/>
              <a:t>Oporto British School</a:t>
            </a:r>
          </a:p>
          <a:p>
            <a:r>
              <a:rPr lang="en-GB" dirty="0" smtClean="0"/>
              <a:t>Portugal</a:t>
            </a:r>
          </a:p>
          <a:p>
            <a:r>
              <a:rPr lang="en-GB" dirty="0" smtClean="0"/>
              <a:t>January 29</a:t>
            </a:r>
            <a:r>
              <a:rPr lang="en-GB" baseline="30000" dirty="0" smtClean="0"/>
              <a:t>th</a:t>
            </a:r>
            <a:r>
              <a:rPr lang="en-GB" dirty="0" smtClean="0"/>
              <a:t> 2014</a:t>
            </a:r>
          </a:p>
          <a:p>
            <a:r>
              <a:rPr lang="en-GB" dirty="0" smtClean="0"/>
              <a:t>Roz Trudgon</a:t>
            </a:r>
          </a:p>
          <a:p>
            <a:r>
              <a:rPr lang="en-GB" dirty="0" smtClean="0"/>
              <a:t>IB Educator &amp; Consultant</a:t>
            </a:r>
          </a:p>
          <a:p>
            <a:endParaRPr lang="en-GB" dirty="0" smtClean="0"/>
          </a:p>
        </p:txBody>
      </p:sp>
    </p:spTree>
    <p:extLst>
      <p:ext uri="{BB962C8B-B14F-4D97-AF65-F5344CB8AC3E}">
        <p14:creationId xmlns:p14="http://schemas.microsoft.com/office/powerpoint/2010/main" val="1064309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smtClean="0">
                <a:solidFill>
                  <a:srgbClr val="0070C0"/>
                </a:solidFill>
                <a:latin typeface="Arial" panose="020B0604020202020204" pitchFamily="34" charset="0"/>
                <a:cs typeface="Arial" panose="020B0604020202020204" pitchFamily="34" charset="0"/>
              </a:rPr>
              <a:t>In your subject guide </a:t>
            </a:r>
            <a:r>
              <a:rPr lang="en-GB" b="1" dirty="0">
                <a:solidFill>
                  <a:srgbClr val="0070C0"/>
                </a:solidFill>
                <a:latin typeface="Arial" panose="020B0604020202020204" pitchFamily="34" charset="0"/>
                <a:cs typeface="Arial" panose="020B0604020202020204" pitchFamily="34" charset="0"/>
              </a:rPr>
              <a:t>r</a:t>
            </a:r>
            <a:r>
              <a:rPr lang="en-GB" b="1" dirty="0" smtClean="0">
                <a:solidFill>
                  <a:srgbClr val="0070C0"/>
                </a:solidFill>
                <a:latin typeface="Arial" panose="020B0604020202020204" pitchFamily="34" charset="0"/>
                <a:cs typeface="Arial" panose="020B0604020202020204" pitchFamily="34" charset="0"/>
              </a:rPr>
              <a:t>ead through the aims of your subject</a:t>
            </a:r>
          </a:p>
          <a:p>
            <a:r>
              <a:rPr lang="en-GB" b="1" dirty="0" smtClean="0">
                <a:solidFill>
                  <a:srgbClr val="0070C0"/>
                </a:solidFill>
                <a:latin typeface="Arial" panose="020B0604020202020204" pitchFamily="34" charset="0"/>
                <a:cs typeface="Arial" panose="020B0604020202020204" pitchFamily="34" charset="0"/>
              </a:rPr>
              <a:t>Compare them to the aims of TOK</a:t>
            </a:r>
          </a:p>
          <a:p>
            <a:r>
              <a:rPr lang="en-GB" b="1" dirty="0" smtClean="0">
                <a:solidFill>
                  <a:srgbClr val="0070C0"/>
                </a:solidFill>
                <a:latin typeface="Arial" panose="020B0604020202020204" pitchFamily="34" charset="0"/>
                <a:cs typeface="Arial" panose="020B0604020202020204" pitchFamily="34" charset="0"/>
              </a:rPr>
              <a:t>What are the similarities?</a:t>
            </a:r>
          </a:p>
          <a:p>
            <a:r>
              <a:rPr lang="en-GB" b="1" dirty="0" smtClean="0">
                <a:solidFill>
                  <a:srgbClr val="0070C0"/>
                </a:solidFill>
                <a:latin typeface="Arial" panose="020B0604020202020204" pitchFamily="34" charset="0"/>
                <a:cs typeface="Arial" panose="020B0604020202020204" pitchFamily="34" charset="0"/>
              </a:rPr>
              <a:t>How does TOK fit into your subject?</a:t>
            </a:r>
            <a:endParaRPr lang="en-GB" b="1" dirty="0">
              <a:solidFill>
                <a:srgbClr val="0070C0"/>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lgn="ctr"/>
            <a:r>
              <a:rPr lang="en-GB" dirty="0" smtClean="0">
                <a:solidFill>
                  <a:srgbClr val="0070C0"/>
                </a:solidFill>
                <a:latin typeface="Arial Black" panose="020B0A04020102020204" pitchFamily="34" charset="0"/>
              </a:rPr>
              <a:t>Your subject and TOK</a:t>
            </a:r>
            <a:endParaRPr lang="en-GB"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2431253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GB" dirty="0" smtClean="0">
                <a:solidFill>
                  <a:srgbClr val="0070C0"/>
                </a:solidFill>
                <a:latin typeface="Arial Black" panose="020B0A04020102020204" pitchFamily="34" charset="0"/>
              </a:rPr>
              <a:t>to </a:t>
            </a:r>
            <a:r>
              <a:rPr lang="en-GB" dirty="0">
                <a:solidFill>
                  <a:srgbClr val="0070C0"/>
                </a:solidFill>
                <a:latin typeface="Arial Black" panose="020B0A04020102020204" pitchFamily="34" charset="0"/>
              </a:rPr>
              <a:t>encourage students to formulate answers to the question “how do you know</a:t>
            </a:r>
            <a:r>
              <a:rPr lang="en-GB" dirty="0" smtClean="0">
                <a:solidFill>
                  <a:srgbClr val="0070C0"/>
                </a:solidFill>
                <a:latin typeface="Arial Black" panose="020B0A04020102020204" pitchFamily="34" charset="0"/>
              </a:rPr>
              <a:t>?” in </a:t>
            </a:r>
            <a:r>
              <a:rPr lang="en-GB" dirty="0">
                <a:solidFill>
                  <a:srgbClr val="0070C0"/>
                </a:solidFill>
                <a:latin typeface="Arial Black" panose="020B0A04020102020204" pitchFamily="34" charset="0"/>
              </a:rPr>
              <a:t>a variety of contexts, and to see the value of that question. This allows students to develop an </a:t>
            </a:r>
            <a:r>
              <a:rPr lang="en-GB" dirty="0" smtClean="0">
                <a:solidFill>
                  <a:srgbClr val="0070C0"/>
                </a:solidFill>
                <a:latin typeface="Arial Black" panose="020B0A04020102020204" pitchFamily="34" charset="0"/>
              </a:rPr>
              <a:t>enduring fascination </a:t>
            </a:r>
            <a:r>
              <a:rPr lang="en-GB" dirty="0">
                <a:solidFill>
                  <a:srgbClr val="0070C0"/>
                </a:solidFill>
                <a:latin typeface="Arial Black" panose="020B0A04020102020204" pitchFamily="34" charset="0"/>
              </a:rPr>
              <a:t>with the richness of knowledge</a:t>
            </a:r>
            <a:r>
              <a:rPr lang="en-GB" dirty="0" smtClean="0">
                <a:solidFill>
                  <a:srgbClr val="0070C0"/>
                </a:solidFill>
                <a:latin typeface="Arial Black" panose="020B0A04020102020204" pitchFamily="34" charset="0"/>
              </a:rPr>
              <a:t>.</a:t>
            </a:r>
            <a:endParaRPr lang="en-GB" dirty="0">
              <a:solidFill>
                <a:srgbClr val="0070C0"/>
              </a:solidFill>
              <a:latin typeface="Arial Black" panose="020B0A04020102020204" pitchFamily="34" charset="0"/>
            </a:endParaRPr>
          </a:p>
        </p:txBody>
      </p:sp>
      <p:sp>
        <p:nvSpPr>
          <p:cNvPr id="4" name="Title 3"/>
          <p:cNvSpPr>
            <a:spLocks noGrp="1"/>
          </p:cNvSpPr>
          <p:nvPr>
            <p:ph type="title"/>
          </p:nvPr>
        </p:nvSpPr>
        <p:spPr/>
        <p:txBody>
          <a:bodyPr/>
          <a:lstStyle/>
          <a:p>
            <a:r>
              <a:rPr lang="en-GB" dirty="0">
                <a:solidFill>
                  <a:srgbClr val="0070C0"/>
                </a:solidFill>
                <a:latin typeface="Arial Black" panose="020B0A04020102020204" pitchFamily="34" charset="0"/>
              </a:rPr>
              <a:t>The overall aim of TOK is</a:t>
            </a:r>
            <a:endParaRPr lang="en-GB" dirty="0">
              <a:solidFill>
                <a:srgbClr val="0070C0"/>
              </a:solidFill>
            </a:endParaRPr>
          </a:p>
        </p:txBody>
      </p:sp>
    </p:spTree>
    <p:extLst>
      <p:ext uri="{BB962C8B-B14F-4D97-AF65-F5344CB8AC3E}">
        <p14:creationId xmlns:p14="http://schemas.microsoft.com/office/powerpoint/2010/main" val="109331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109728" indent="0">
              <a:buNone/>
            </a:pPr>
            <a:r>
              <a:rPr lang="en-GB" dirty="0" smtClean="0">
                <a:solidFill>
                  <a:srgbClr val="0070C0"/>
                </a:solidFill>
                <a:latin typeface="Arial Black" panose="020B0A04020102020204" pitchFamily="34" charset="0"/>
              </a:rPr>
              <a:t>1</a:t>
            </a:r>
            <a:r>
              <a:rPr lang="en-GB" dirty="0">
                <a:solidFill>
                  <a:srgbClr val="0070C0"/>
                </a:solidFill>
                <a:latin typeface="Arial Black" panose="020B0A04020102020204" pitchFamily="34" charset="0"/>
              </a:rPr>
              <a:t>. make connections between a critical approach to the construction of knowledge, the academic disciplines and the wider world</a:t>
            </a:r>
          </a:p>
          <a:p>
            <a:pPr marL="109728" indent="0">
              <a:buNone/>
            </a:pPr>
            <a:r>
              <a:rPr lang="en-GB" dirty="0">
                <a:solidFill>
                  <a:srgbClr val="0070C0"/>
                </a:solidFill>
                <a:latin typeface="Arial Black" panose="020B0A04020102020204" pitchFamily="34" charset="0"/>
              </a:rPr>
              <a:t>2. develop an awareness of how individuals and communities construct knowledge and how this is critically examined</a:t>
            </a:r>
          </a:p>
          <a:p>
            <a:pPr marL="109728" indent="0">
              <a:buNone/>
            </a:pPr>
            <a:r>
              <a:rPr lang="en-GB" dirty="0">
                <a:solidFill>
                  <a:srgbClr val="0070C0"/>
                </a:solidFill>
                <a:latin typeface="Arial Black" panose="020B0A04020102020204" pitchFamily="34" charset="0"/>
              </a:rPr>
              <a:t>3. develop an interest in the diversity and richness of cultural perspectives and an awareness of personal and ideological assumptions</a:t>
            </a:r>
          </a:p>
          <a:p>
            <a:pPr marL="109728" indent="0">
              <a:buNone/>
            </a:pPr>
            <a:r>
              <a:rPr lang="en-GB" dirty="0">
                <a:solidFill>
                  <a:srgbClr val="0070C0"/>
                </a:solidFill>
                <a:latin typeface="Arial Black" panose="020B0A04020102020204" pitchFamily="34" charset="0"/>
              </a:rPr>
              <a:t>4. critically reflect on their own beliefs and assumptions, leading to more thoughtful, responsible and purposeful lives</a:t>
            </a:r>
          </a:p>
          <a:p>
            <a:pPr marL="109728" indent="0">
              <a:buNone/>
            </a:pPr>
            <a:r>
              <a:rPr lang="en-GB" dirty="0">
                <a:solidFill>
                  <a:srgbClr val="0070C0"/>
                </a:solidFill>
                <a:latin typeface="Arial Black" panose="020B0A04020102020204" pitchFamily="34" charset="0"/>
              </a:rPr>
              <a:t>5. understand that knowledge brings responsibility which leads to commitment and action.</a:t>
            </a:r>
          </a:p>
          <a:p>
            <a:endParaRPr lang="en-GB" dirty="0">
              <a:solidFill>
                <a:srgbClr val="0070C0"/>
              </a:solidFill>
            </a:endParaRPr>
          </a:p>
        </p:txBody>
      </p:sp>
      <p:sp>
        <p:nvSpPr>
          <p:cNvPr id="3" name="Title 2"/>
          <p:cNvSpPr>
            <a:spLocks noGrp="1"/>
          </p:cNvSpPr>
          <p:nvPr>
            <p:ph type="title"/>
          </p:nvPr>
        </p:nvSpPr>
        <p:spPr/>
        <p:txBody>
          <a:bodyPr>
            <a:normAutofit fontScale="90000"/>
          </a:bodyPr>
          <a:lstStyle/>
          <a:p>
            <a:r>
              <a:rPr lang="en-GB" sz="3600" dirty="0">
                <a:solidFill>
                  <a:srgbClr val="0070C0"/>
                </a:solidFill>
                <a:latin typeface="Arial Black" panose="020B0A04020102020204" pitchFamily="34" charset="0"/>
              </a:rPr>
              <a:t>Specifically, the aims of the TOK course are for students to:</a:t>
            </a:r>
            <a:r>
              <a:rPr lang="en-GB" dirty="0">
                <a:latin typeface="Arial Black" panose="020B0A04020102020204" pitchFamily="34" charset="0"/>
              </a:rPr>
              <a:t/>
            </a:r>
            <a:br>
              <a:rPr lang="en-GB" dirty="0">
                <a:latin typeface="Arial Black" panose="020B0A04020102020204" pitchFamily="34" charset="0"/>
              </a:rPr>
            </a:br>
            <a:endParaRPr lang="en-GB" dirty="0"/>
          </a:p>
        </p:txBody>
      </p:sp>
    </p:spTree>
    <p:extLst>
      <p:ext uri="{BB962C8B-B14F-4D97-AF65-F5344CB8AC3E}">
        <p14:creationId xmlns:p14="http://schemas.microsoft.com/office/powerpoint/2010/main" val="243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solidFill>
                  <a:srgbClr val="0070C0"/>
                </a:solidFill>
                <a:latin typeface="Arial Black" panose="020B0A04020102020204" pitchFamily="34" charset="0"/>
              </a:rPr>
              <a:t>Thinking about </a:t>
            </a:r>
            <a:r>
              <a:rPr lang="en-GB" b="1" dirty="0" smtClean="0">
                <a:solidFill>
                  <a:srgbClr val="0070C0"/>
                </a:solidFill>
                <a:latin typeface="Arial Black" panose="020B0A04020102020204" pitchFamily="34" charset="0"/>
              </a:rPr>
              <a:t>your subject </a:t>
            </a:r>
            <a:r>
              <a:rPr lang="en-GB" dirty="0" smtClean="0">
                <a:solidFill>
                  <a:srgbClr val="0070C0"/>
                </a:solidFill>
                <a:latin typeface="Arial Black" panose="020B0A04020102020204" pitchFamily="34" charset="0"/>
              </a:rPr>
              <a:t>when was the last time that you asked students to respond to: </a:t>
            </a:r>
          </a:p>
          <a:p>
            <a:pPr lvl="1"/>
            <a:r>
              <a:rPr lang="en-GB" dirty="0">
                <a:solidFill>
                  <a:srgbClr val="0070C0"/>
                </a:solidFill>
                <a:latin typeface="Arial Black" panose="020B0A04020102020204" pitchFamily="34" charset="0"/>
                <a:cs typeface="Arial" panose="020B0604020202020204" pitchFamily="34" charset="0"/>
              </a:rPr>
              <a:t>what counts as evidence for X?</a:t>
            </a:r>
          </a:p>
          <a:p>
            <a:pPr lvl="1"/>
            <a:r>
              <a:rPr lang="en-GB" dirty="0">
                <a:solidFill>
                  <a:srgbClr val="0070C0"/>
                </a:solidFill>
                <a:latin typeface="Arial Black" panose="020B0A04020102020204" pitchFamily="34" charset="0"/>
                <a:cs typeface="Arial" panose="020B0604020202020204" pitchFamily="34" charset="0"/>
              </a:rPr>
              <a:t>what makes a good explanation in subject Y?</a:t>
            </a:r>
          </a:p>
          <a:p>
            <a:pPr lvl="1"/>
            <a:r>
              <a:rPr lang="en-GB" dirty="0">
                <a:solidFill>
                  <a:srgbClr val="0070C0"/>
                </a:solidFill>
                <a:latin typeface="Arial Black" panose="020B0A04020102020204" pitchFamily="34" charset="0"/>
                <a:cs typeface="Arial" panose="020B0604020202020204" pitchFamily="34" charset="0"/>
              </a:rPr>
              <a:t>how do we judge which is the best model of Z?</a:t>
            </a:r>
          </a:p>
          <a:p>
            <a:pPr lvl="1"/>
            <a:r>
              <a:rPr lang="en-GB" dirty="0">
                <a:solidFill>
                  <a:srgbClr val="0070C0"/>
                </a:solidFill>
                <a:latin typeface="Arial Black" panose="020B0A04020102020204" pitchFamily="34" charset="0"/>
                <a:cs typeface="Arial" panose="020B0604020202020204" pitchFamily="34" charset="0"/>
              </a:rPr>
              <a:t>how can we be sure of W?</a:t>
            </a:r>
          </a:p>
          <a:p>
            <a:pPr lvl="1"/>
            <a:r>
              <a:rPr lang="en-GB" dirty="0">
                <a:solidFill>
                  <a:srgbClr val="0070C0"/>
                </a:solidFill>
                <a:latin typeface="Arial Black" panose="020B0A04020102020204" pitchFamily="34" charset="0"/>
                <a:cs typeface="Arial" panose="020B0604020202020204" pitchFamily="34" charset="0"/>
              </a:rPr>
              <a:t>what does theory T mean in the real world?</a:t>
            </a:r>
          </a:p>
          <a:p>
            <a:pPr lvl="1"/>
            <a:r>
              <a:rPr lang="en-GB" dirty="0">
                <a:solidFill>
                  <a:srgbClr val="0070C0"/>
                </a:solidFill>
                <a:latin typeface="Arial Black" panose="020B0A04020102020204" pitchFamily="34" charset="0"/>
                <a:cs typeface="Arial" panose="020B0604020202020204" pitchFamily="34" charset="0"/>
              </a:rPr>
              <a:t>how do we know whether it is right to do S?</a:t>
            </a:r>
          </a:p>
          <a:p>
            <a:endParaRPr lang="en-GB" dirty="0"/>
          </a:p>
        </p:txBody>
      </p:sp>
      <p:sp>
        <p:nvSpPr>
          <p:cNvPr id="3" name="Title 2"/>
          <p:cNvSpPr>
            <a:spLocks noGrp="1"/>
          </p:cNvSpPr>
          <p:nvPr>
            <p:ph type="title"/>
          </p:nvPr>
        </p:nvSpPr>
        <p:spPr/>
        <p:txBody>
          <a:bodyPr/>
          <a:lstStyle/>
          <a:p>
            <a:r>
              <a:rPr lang="en-GB" dirty="0" smtClean="0">
                <a:solidFill>
                  <a:srgbClr val="0070C0"/>
                </a:solidFill>
              </a:rPr>
              <a:t>When was the last time?</a:t>
            </a:r>
            <a:endParaRPr lang="en-GB" dirty="0">
              <a:solidFill>
                <a:srgbClr val="0070C0"/>
              </a:solidFill>
            </a:endParaRPr>
          </a:p>
        </p:txBody>
      </p:sp>
    </p:spTree>
    <p:extLst>
      <p:ext uri="{BB962C8B-B14F-4D97-AF65-F5344CB8AC3E}">
        <p14:creationId xmlns:p14="http://schemas.microsoft.com/office/powerpoint/2010/main" val="331718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What we know </a:t>
            </a:r>
          </a:p>
          <a:p>
            <a:pPr lvl="1"/>
            <a:r>
              <a:rPr lang="en-GB" dirty="0" smtClean="0"/>
              <a:t>AREAS OF KNOWLEDGE (AOK)</a:t>
            </a:r>
          </a:p>
          <a:p>
            <a:r>
              <a:rPr lang="en-GB" dirty="0" smtClean="0"/>
              <a:t>How we Know</a:t>
            </a:r>
          </a:p>
          <a:p>
            <a:pPr lvl="1"/>
            <a:r>
              <a:rPr lang="en-GB" dirty="0" smtClean="0"/>
              <a:t>WAYS OF KNOWING (WOK)</a:t>
            </a:r>
          </a:p>
          <a:p>
            <a:r>
              <a:rPr lang="en-GB" dirty="0" smtClean="0"/>
              <a:t>Knowledge Questions</a:t>
            </a:r>
          </a:p>
          <a:p>
            <a:r>
              <a:rPr lang="en-GB" sz="2800" dirty="0" smtClean="0"/>
              <a:t>Knowledge </a:t>
            </a:r>
            <a:r>
              <a:rPr lang="en-GB" sz="2800" dirty="0"/>
              <a:t>Framework</a:t>
            </a:r>
          </a:p>
          <a:p>
            <a:r>
              <a:rPr lang="en-GB" sz="2800" dirty="0"/>
              <a:t>Shared/Personal Knowledge</a:t>
            </a:r>
            <a:endParaRPr lang="en-GB" dirty="0"/>
          </a:p>
          <a:p>
            <a:endParaRPr lang="en-GB" dirty="0"/>
          </a:p>
        </p:txBody>
      </p:sp>
      <p:sp>
        <p:nvSpPr>
          <p:cNvPr id="3" name="Title 2"/>
          <p:cNvSpPr>
            <a:spLocks noGrp="1"/>
          </p:cNvSpPr>
          <p:nvPr>
            <p:ph type="title"/>
          </p:nvPr>
        </p:nvSpPr>
        <p:spPr/>
        <p:txBody>
          <a:bodyPr/>
          <a:lstStyle/>
          <a:p>
            <a:r>
              <a:rPr lang="en-GB" dirty="0" err="1" smtClean="0"/>
              <a:t>ToK</a:t>
            </a:r>
            <a:r>
              <a:rPr lang="en-GB" dirty="0" smtClean="0"/>
              <a:t> Structure</a:t>
            </a:r>
            <a:endParaRPr lang="en-GB" dirty="0"/>
          </a:p>
        </p:txBody>
      </p:sp>
    </p:spTree>
    <p:extLst>
      <p:ext uri="{BB962C8B-B14F-4D97-AF65-F5344CB8AC3E}">
        <p14:creationId xmlns:p14="http://schemas.microsoft.com/office/powerpoint/2010/main" val="1139840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a:latin typeface="Tahoma" pitchFamily="34" charset="0"/>
                <a:ea typeface="Tahoma" pitchFamily="34" charset="0"/>
                <a:cs typeface="Tahoma" pitchFamily="34" charset="0"/>
              </a:rPr>
              <a:t>Emotion</a:t>
            </a:r>
          </a:p>
          <a:p>
            <a:r>
              <a:rPr lang="en-US" dirty="0" smtClean="0">
                <a:latin typeface="Tahoma" pitchFamily="34" charset="0"/>
                <a:ea typeface="Tahoma" pitchFamily="34" charset="0"/>
                <a:cs typeface="Tahoma" pitchFamily="34" charset="0"/>
              </a:rPr>
              <a:t>Language </a:t>
            </a:r>
          </a:p>
          <a:p>
            <a:r>
              <a:rPr lang="en-US" dirty="0">
                <a:latin typeface="Tahoma" pitchFamily="34" charset="0"/>
                <a:ea typeface="Tahoma" pitchFamily="34" charset="0"/>
                <a:cs typeface="Tahoma" pitchFamily="34" charset="0"/>
              </a:rPr>
              <a:t>Reason</a:t>
            </a:r>
          </a:p>
          <a:p>
            <a:r>
              <a:rPr lang="en-US" dirty="0" smtClean="0">
                <a:latin typeface="Tahoma" pitchFamily="34" charset="0"/>
                <a:ea typeface="Tahoma" pitchFamily="34" charset="0"/>
                <a:cs typeface="Tahoma" pitchFamily="34" charset="0"/>
              </a:rPr>
              <a:t>Sense Perception</a:t>
            </a:r>
          </a:p>
          <a:p>
            <a:r>
              <a:rPr lang="en-US" b="1" dirty="0">
                <a:solidFill>
                  <a:srgbClr val="7030A0"/>
                </a:solidFill>
                <a:latin typeface="Tahoma" pitchFamily="34" charset="0"/>
                <a:ea typeface="Tahoma" pitchFamily="34" charset="0"/>
                <a:cs typeface="Tahoma" pitchFamily="34" charset="0"/>
              </a:rPr>
              <a:t>Faith</a:t>
            </a:r>
          </a:p>
          <a:p>
            <a:r>
              <a:rPr lang="en-US" b="1" dirty="0" smtClean="0">
                <a:solidFill>
                  <a:srgbClr val="7030A0"/>
                </a:solidFill>
                <a:latin typeface="Tahoma" pitchFamily="34" charset="0"/>
                <a:ea typeface="Tahoma" pitchFamily="34" charset="0"/>
                <a:cs typeface="Tahoma" pitchFamily="34" charset="0"/>
              </a:rPr>
              <a:t>Imagination</a:t>
            </a:r>
          </a:p>
          <a:p>
            <a:r>
              <a:rPr lang="en-US" b="1" dirty="0" smtClean="0">
                <a:solidFill>
                  <a:srgbClr val="7030A0"/>
                </a:solidFill>
                <a:latin typeface="Tahoma" pitchFamily="34" charset="0"/>
                <a:ea typeface="Tahoma" pitchFamily="34" charset="0"/>
                <a:cs typeface="Tahoma" pitchFamily="34" charset="0"/>
              </a:rPr>
              <a:t>Intuition</a:t>
            </a:r>
          </a:p>
          <a:p>
            <a:r>
              <a:rPr lang="en-US" b="1" dirty="0" smtClean="0">
                <a:solidFill>
                  <a:srgbClr val="7030A0"/>
                </a:solidFill>
                <a:latin typeface="Tahoma" pitchFamily="34" charset="0"/>
                <a:ea typeface="Tahoma" pitchFamily="34" charset="0"/>
                <a:cs typeface="Tahoma" pitchFamily="34" charset="0"/>
              </a:rPr>
              <a:t>Memory</a:t>
            </a:r>
          </a:p>
          <a:p>
            <a:r>
              <a:rPr lang="en-GB" dirty="0"/>
              <a:t>IB suggest that students explore </a:t>
            </a:r>
            <a:r>
              <a:rPr lang="en-GB" dirty="0" smtClean="0"/>
              <a:t>4 </a:t>
            </a:r>
            <a:r>
              <a:rPr lang="en-GB" dirty="0" err="1"/>
              <a:t>AoK</a:t>
            </a:r>
            <a:endParaRPr lang="en-GB" dirty="0"/>
          </a:p>
          <a:p>
            <a:endParaRPr lang="en-US" b="1" dirty="0">
              <a:solidFill>
                <a:srgbClr val="7030A0"/>
              </a:solidFill>
              <a:latin typeface="Tahoma" pitchFamily="34" charset="0"/>
              <a:ea typeface="Tahoma" pitchFamily="34" charset="0"/>
              <a:cs typeface="Tahoma" pitchFamily="34" charset="0"/>
            </a:endParaRPr>
          </a:p>
        </p:txBody>
      </p:sp>
      <p:pic>
        <p:nvPicPr>
          <p:cNvPr id="8194" name="Picture 2" descr="C:\Users\Roz\Pictures\i_know_i_know_cartoon.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43880" y="1295400"/>
            <a:ext cx="3500120" cy="40386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b="0" i="0" dirty="0" smtClean="0"/>
              <a:t>Ways of Knowing (</a:t>
            </a:r>
            <a:r>
              <a:rPr lang="en-US" b="0" i="0" dirty="0" err="1" smtClean="0"/>
              <a:t>WoK</a:t>
            </a:r>
            <a:r>
              <a:rPr lang="en-US" b="0" i="0" dirty="0" smtClean="0"/>
              <a:t>)</a:t>
            </a:r>
            <a:endParaRPr lang="en-US" b="0" i="0" dirty="0"/>
          </a:p>
        </p:txBody>
      </p:sp>
    </p:spTree>
    <p:extLst>
      <p:ext uri="{BB962C8B-B14F-4D97-AF65-F5344CB8AC3E}">
        <p14:creationId xmlns:p14="http://schemas.microsoft.com/office/powerpoint/2010/main" val="3581583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Roz\Pictures\knowledge.png"/>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5800" y="838200"/>
            <a:ext cx="7886584" cy="510765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idx="1"/>
          </p:nvPr>
        </p:nvSpPr>
        <p:spPr/>
        <p:txBody>
          <a:bodyPr/>
          <a:lstStyle/>
          <a:p>
            <a:r>
              <a:rPr lang="en-US" dirty="0">
                <a:latin typeface="Tahoma" pitchFamily="34" charset="0"/>
                <a:ea typeface="Tahoma" pitchFamily="34" charset="0"/>
                <a:cs typeface="Tahoma" pitchFamily="34" charset="0"/>
              </a:rPr>
              <a:t>The Arts</a:t>
            </a:r>
          </a:p>
          <a:p>
            <a:r>
              <a:rPr lang="en-US" dirty="0">
                <a:latin typeface="Tahoma" pitchFamily="34" charset="0"/>
                <a:ea typeface="Tahoma" pitchFamily="34" charset="0"/>
                <a:cs typeface="Tahoma" pitchFamily="34" charset="0"/>
              </a:rPr>
              <a:t>Ethics</a:t>
            </a:r>
          </a:p>
          <a:p>
            <a:r>
              <a:rPr lang="en-US" dirty="0">
                <a:latin typeface="Tahoma" pitchFamily="34" charset="0"/>
                <a:ea typeface="Tahoma" pitchFamily="34" charset="0"/>
                <a:cs typeface="Tahoma" pitchFamily="34" charset="0"/>
              </a:rPr>
              <a:t>History</a:t>
            </a:r>
          </a:p>
          <a:p>
            <a:r>
              <a:rPr lang="en-US" dirty="0" smtClean="0">
                <a:latin typeface="Tahoma" pitchFamily="34" charset="0"/>
                <a:ea typeface="Tahoma" pitchFamily="34" charset="0"/>
                <a:cs typeface="Tahoma" pitchFamily="34" charset="0"/>
              </a:rPr>
              <a:t>Human </a:t>
            </a:r>
            <a:r>
              <a:rPr lang="en-US" dirty="0">
                <a:latin typeface="Tahoma" pitchFamily="34" charset="0"/>
                <a:ea typeface="Tahoma" pitchFamily="34" charset="0"/>
                <a:cs typeface="Tahoma" pitchFamily="34" charset="0"/>
              </a:rPr>
              <a:t>Sciences</a:t>
            </a:r>
          </a:p>
          <a:p>
            <a:r>
              <a:rPr lang="en-US" dirty="0">
                <a:latin typeface="Tahoma" pitchFamily="34" charset="0"/>
                <a:ea typeface="Tahoma" pitchFamily="34" charset="0"/>
                <a:cs typeface="Tahoma" pitchFamily="34" charset="0"/>
              </a:rPr>
              <a:t>Mathematics</a:t>
            </a:r>
          </a:p>
          <a:p>
            <a:r>
              <a:rPr lang="en-US" dirty="0" smtClean="0">
                <a:latin typeface="Tahoma" pitchFamily="34" charset="0"/>
                <a:ea typeface="Tahoma" pitchFamily="34" charset="0"/>
                <a:cs typeface="Tahoma" pitchFamily="34" charset="0"/>
              </a:rPr>
              <a:t>Natural </a:t>
            </a:r>
            <a:r>
              <a:rPr lang="en-US" dirty="0">
                <a:latin typeface="Tahoma" pitchFamily="34" charset="0"/>
                <a:ea typeface="Tahoma" pitchFamily="34" charset="0"/>
                <a:cs typeface="Tahoma" pitchFamily="34" charset="0"/>
              </a:rPr>
              <a:t>Sciences</a:t>
            </a:r>
          </a:p>
          <a:p>
            <a:r>
              <a:rPr lang="en-US" b="1" dirty="0" smtClean="0">
                <a:solidFill>
                  <a:srgbClr val="7030A0"/>
                </a:solidFill>
                <a:latin typeface="Tahoma" pitchFamily="34" charset="0"/>
                <a:ea typeface="Tahoma" pitchFamily="34" charset="0"/>
                <a:cs typeface="Tahoma" pitchFamily="34" charset="0"/>
              </a:rPr>
              <a:t>Religious </a:t>
            </a:r>
            <a:r>
              <a:rPr lang="en-US" b="1" dirty="0">
                <a:solidFill>
                  <a:srgbClr val="7030A0"/>
                </a:solidFill>
                <a:latin typeface="Tahoma" pitchFamily="34" charset="0"/>
                <a:ea typeface="Tahoma" pitchFamily="34" charset="0"/>
                <a:cs typeface="Tahoma" pitchFamily="34" charset="0"/>
              </a:rPr>
              <a:t>Knowledge Systems</a:t>
            </a:r>
          </a:p>
          <a:p>
            <a:r>
              <a:rPr lang="en-US" b="1" dirty="0">
                <a:solidFill>
                  <a:srgbClr val="7030A0"/>
                </a:solidFill>
                <a:latin typeface="Tahoma" pitchFamily="34" charset="0"/>
                <a:ea typeface="Tahoma" pitchFamily="34" charset="0"/>
                <a:cs typeface="Tahoma" pitchFamily="34" charset="0"/>
              </a:rPr>
              <a:t>Indigenous Knowledge Systems</a:t>
            </a:r>
          </a:p>
          <a:p>
            <a:r>
              <a:rPr lang="en-GB" dirty="0" smtClean="0"/>
              <a:t>IB suggest that students explore 6 </a:t>
            </a:r>
            <a:r>
              <a:rPr lang="en-GB" dirty="0" err="1" smtClean="0"/>
              <a:t>AoK</a:t>
            </a:r>
            <a:endParaRPr lang="en-GB" dirty="0"/>
          </a:p>
        </p:txBody>
      </p:sp>
      <p:sp>
        <p:nvSpPr>
          <p:cNvPr id="7" name="Title 6"/>
          <p:cNvSpPr>
            <a:spLocks noGrp="1"/>
          </p:cNvSpPr>
          <p:nvPr>
            <p:ph type="title"/>
          </p:nvPr>
        </p:nvSpPr>
        <p:spPr/>
        <p:txBody>
          <a:bodyPr/>
          <a:lstStyle/>
          <a:p>
            <a:r>
              <a:rPr lang="en-GB" dirty="0" smtClean="0"/>
              <a:t>Areas of Knowledge (</a:t>
            </a:r>
            <a:r>
              <a:rPr lang="en-GB" dirty="0" err="1" smtClean="0"/>
              <a:t>AoK</a:t>
            </a:r>
            <a:r>
              <a:rPr lang="en-GB" dirty="0" smtClean="0"/>
              <a:t>)</a:t>
            </a:r>
            <a:endParaRPr lang="en-GB" dirty="0"/>
          </a:p>
        </p:txBody>
      </p:sp>
    </p:spTree>
    <p:extLst>
      <p:ext uri="{BB962C8B-B14F-4D97-AF65-F5344CB8AC3E}">
        <p14:creationId xmlns:p14="http://schemas.microsoft.com/office/powerpoint/2010/main" val="262378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GB" sz="2800" b="1" dirty="0" smtClean="0"/>
              <a:t>Connect </a:t>
            </a:r>
            <a:r>
              <a:rPr lang="en-GB" sz="2800" b="1" dirty="0"/>
              <a:t>knowledge questions to real life situations in </a:t>
            </a:r>
            <a:r>
              <a:rPr lang="en-GB" sz="2800" b="1" dirty="0">
                <a:solidFill>
                  <a:schemeClr val="accent2">
                    <a:lumMod val="75000"/>
                  </a:schemeClr>
                </a:solidFill>
              </a:rPr>
              <a:t>two</a:t>
            </a:r>
            <a:r>
              <a:rPr lang="en-GB" sz="2800" b="1" dirty="0"/>
              <a:t> different </a:t>
            </a:r>
            <a:r>
              <a:rPr lang="en-GB" sz="2800" b="1" dirty="0" smtClean="0"/>
              <a:t>ways</a:t>
            </a:r>
            <a:r>
              <a:rPr lang="en-GB" sz="2800" b="1" dirty="0"/>
              <a:t>:</a:t>
            </a:r>
            <a:endParaRPr lang="en-GB" sz="2800" b="1" dirty="0" smtClean="0"/>
          </a:p>
          <a:p>
            <a:r>
              <a:rPr lang="en-GB" sz="2800" b="1" dirty="0"/>
              <a:t>T</a:t>
            </a:r>
            <a:r>
              <a:rPr lang="en-GB" sz="2800" b="1" dirty="0" smtClean="0"/>
              <a:t>he </a:t>
            </a:r>
            <a:r>
              <a:rPr lang="en-GB" sz="2800" b="1" dirty="0"/>
              <a:t>Presentation </a:t>
            </a:r>
            <a:r>
              <a:rPr lang="en-GB" sz="2800" dirty="0"/>
              <a:t>requires them to extract Knowledge Questions from real-life </a:t>
            </a:r>
            <a:r>
              <a:rPr lang="en-GB" sz="2800" dirty="0" smtClean="0"/>
              <a:t>situations</a:t>
            </a:r>
          </a:p>
          <a:p>
            <a:r>
              <a:rPr lang="en-GB" sz="2800" b="1" dirty="0" smtClean="0"/>
              <a:t>The Essay </a:t>
            </a:r>
            <a:r>
              <a:rPr lang="en-GB" sz="2800" dirty="0"/>
              <a:t>requires them to begin with a Knowledge Question and then to determine what real-life situations can shed some light on an answer to that Knowledge Question and others related to it. </a:t>
            </a:r>
          </a:p>
          <a:p>
            <a:endParaRPr lang="en-GB" dirty="0"/>
          </a:p>
        </p:txBody>
      </p:sp>
      <p:sp>
        <p:nvSpPr>
          <p:cNvPr id="3" name="Title 2"/>
          <p:cNvSpPr>
            <a:spLocks noGrp="1"/>
          </p:cNvSpPr>
          <p:nvPr>
            <p:ph type="title"/>
          </p:nvPr>
        </p:nvSpPr>
        <p:spPr/>
        <p:txBody>
          <a:bodyPr/>
          <a:lstStyle/>
          <a:p>
            <a:r>
              <a:rPr lang="en-GB" dirty="0" smtClean="0"/>
              <a:t>Students need to…</a:t>
            </a:r>
            <a:endParaRPr lang="en-GB" dirty="0"/>
          </a:p>
        </p:txBody>
      </p:sp>
    </p:spTree>
    <p:extLst>
      <p:ext uri="{BB962C8B-B14F-4D97-AF65-F5344CB8AC3E}">
        <p14:creationId xmlns:p14="http://schemas.microsoft.com/office/powerpoint/2010/main" val="307430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92535397"/>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pPr algn="ctr"/>
            <a:r>
              <a:rPr lang="en-GB" dirty="0" smtClean="0"/>
              <a:t>Shared/Personal Knowledge</a:t>
            </a:r>
            <a:endParaRPr lang="en-GB" dirty="0"/>
          </a:p>
        </p:txBody>
      </p:sp>
    </p:spTree>
    <p:extLst>
      <p:ext uri="{BB962C8B-B14F-4D97-AF65-F5344CB8AC3E}">
        <p14:creationId xmlns:p14="http://schemas.microsoft.com/office/powerpoint/2010/main" val="2555259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highly </a:t>
            </a:r>
            <a:r>
              <a:rPr lang="en-GB" dirty="0"/>
              <a:t>structured;</a:t>
            </a:r>
          </a:p>
          <a:p>
            <a:r>
              <a:rPr lang="en-GB" dirty="0" smtClean="0"/>
              <a:t>systematic </a:t>
            </a:r>
            <a:r>
              <a:rPr lang="en-GB" dirty="0"/>
              <a:t>in its nature;</a:t>
            </a:r>
          </a:p>
          <a:p>
            <a:r>
              <a:rPr lang="en-GB" dirty="0" smtClean="0"/>
              <a:t>the </a:t>
            </a:r>
            <a:r>
              <a:rPr lang="en-GB" dirty="0"/>
              <a:t>product of more than one individual;</a:t>
            </a:r>
          </a:p>
          <a:p>
            <a:r>
              <a:rPr lang="en-GB" dirty="0" smtClean="0"/>
              <a:t>often </a:t>
            </a:r>
            <a:r>
              <a:rPr lang="en-GB" dirty="0"/>
              <a:t>bound together into more or less distinct areas of </a:t>
            </a:r>
            <a:r>
              <a:rPr lang="en-GB" dirty="0" smtClean="0"/>
              <a:t>knowledge</a:t>
            </a:r>
            <a:endParaRPr lang="en-GB" dirty="0"/>
          </a:p>
        </p:txBody>
      </p:sp>
      <p:sp>
        <p:nvSpPr>
          <p:cNvPr id="3" name="Title 2"/>
          <p:cNvSpPr>
            <a:spLocks noGrp="1"/>
          </p:cNvSpPr>
          <p:nvPr>
            <p:ph type="title"/>
          </p:nvPr>
        </p:nvSpPr>
        <p:spPr/>
        <p:txBody>
          <a:bodyPr>
            <a:noAutofit/>
          </a:bodyPr>
          <a:lstStyle/>
          <a:p>
            <a:r>
              <a:rPr lang="en-GB" sz="4000" i="1" dirty="0" smtClean="0"/>
              <a:t/>
            </a:r>
            <a:br>
              <a:rPr lang="en-GB" sz="4000" i="1" dirty="0" smtClean="0"/>
            </a:br>
            <a:r>
              <a:rPr lang="en-GB" sz="4000" i="1" dirty="0" smtClean="0"/>
              <a:t>Shared </a:t>
            </a:r>
            <a:r>
              <a:rPr lang="en-GB" sz="4000" i="1" dirty="0"/>
              <a:t>knowledge:</a:t>
            </a:r>
            <a:br>
              <a:rPr lang="en-GB" sz="4000" i="1" dirty="0"/>
            </a:br>
            <a:endParaRPr lang="en-GB" sz="4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4077970"/>
            <a:ext cx="2895600" cy="2557780"/>
          </a:xfrm>
          <a:prstGeom prst="rect">
            <a:avLst/>
          </a:prstGeom>
        </p:spPr>
      </p:pic>
    </p:spTree>
    <p:extLst>
      <p:ext uri="{BB962C8B-B14F-4D97-AF65-F5344CB8AC3E}">
        <p14:creationId xmlns:p14="http://schemas.microsoft.com/office/powerpoint/2010/main" val="270050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170" name="Title 1"/>
          <p:cNvSpPr>
            <a:spLocks noGrp="1"/>
          </p:cNvSpPr>
          <p:nvPr>
            <p:ph type="title"/>
          </p:nvPr>
        </p:nvSpPr>
        <p:spPr>
          <a:xfrm>
            <a:off x="457200" y="152400"/>
            <a:ext cx="8229600" cy="1143000"/>
          </a:xfrm>
        </p:spPr>
        <p:txBody>
          <a:bodyPr/>
          <a:lstStyle/>
          <a:p>
            <a:pPr algn="ctr"/>
            <a:r>
              <a:rPr lang="en-GB" b="1" dirty="0" smtClean="0">
                <a:solidFill>
                  <a:schemeClr val="tx2">
                    <a:lumMod val="60000"/>
                    <a:lumOff val="40000"/>
                  </a:schemeClr>
                </a:solidFill>
              </a:rPr>
              <a:t>Who Am I?</a:t>
            </a:r>
          </a:p>
        </p:txBody>
      </p:sp>
      <p:sp>
        <p:nvSpPr>
          <p:cNvPr id="7171" name="Content Placeholder 2"/>
          <p:cNvSpPr>
            <a:spLocks noGrp="1"/>
          </p:cNvSpPr>
          <p:nvPr>
            <p:ph idx="1"/>
          </p:nvPr>
        </p:nvSpPr>
        <p:spPr>
          <a:xfrm>
            <a:off x="304800" y="1295400"/>
            <a:ext cx="8534400" cy="5181600"/>
          </a:xfrm>
        </p:spPr>
        <p:txBody>
          <a:bodyPr>
            <a:normAutofit fontScale="92500" lnSpcReduction="20000"/>
          </a:bodyPr>
          <a:lstStyle/>
          <a:p>
            <a:pPr marL="109728" indent="0" algn="ctr">
              <a:buNone/>
            </a:pPr>
            <a:r>
              <a:rPr lang="en-GB" b="1" dirty="0" smtClean="0">
                <a:solidFill>
                  <a:srgbClr val="0070C0"/>
                </a:solidFill>
                <a:latin typeface="Arial" panose="020B0604020202020204" pitchFamily="34" charset="0"/>
                <a:cs typeface="Arial" panose="020B0604020202020204" pitchFamily="34" charset="0"/>
              </a:rPr>
              <a:t>Roz Trudgon </a:t>
            </a:r>
          </a:p>
          <a:p>
            <a:pPr lvl="1"/>
            <a:endParaRPr lang="en-GB" b="1" dirty="0" smtClean="0">
              <a:solidFill>
                <a:srgbClr val="0070C0"/>
              </a:solidFill>
            </a:endParaRPr>
          </a:p>
          <a:p>
            <a:pPr lvl="1"/>
            <a:r>
              <a:rPr lang="en-GB" b="1" dirty="0">
                <a:solidFill>
                  <a:srgbClr val="0070C0"/>
                </a:solidFill>
                <a:latin typeface="Arial" panose="020B0604020202020204" pitchFamily="34" charset="0"/>
                <a:cs typeface="Arial" panose="020B0604020202020204" pitchFamily="34" charset="0"/>
              </a:rPr>
              <a:t>Co-Author of</a:t>
            </a:r>
            <a:r>
              <a:rPr lang="en-GB" i="1" dirty="0">
                <a:latin typeface="Arial" panose="020B0604020202020204" pitchFamily="34" charset="0"/>
                <a:cs typeface="Arial" panose="020B0604020202020204" pitchFamily="34" charset="0"/>
              </a:rPr>
              <a:t> </a:t>
            </a:r>
            <a:r>
              <a:rPr lang="en-GB" b="1" i="1" dirty="0">
                <a:solidFill>
                  <a:srgbClr val="0070C0"/>
                </a:solidFill>
                <a:latin typeface="Arial" panose="020B0604020202020204" pitchFamily="34" charset="0"/>
                <a:cs typeface="Arial" panose="020B0604020202020204" pitchFamily="34" charset="0"/>
              </a:rPr>
              <a:t>IB Theory of Knowledge: Skills and Practice</a:t>
            </a:r>
            <a:br>
              <a:rPr lang="en-GB" b="1" i="1" dirty="0">
                <a:solidFill>
                  <a:srgbClr val="0070C0"/>
                </a:solidFill>
                <a:latin typeface="Arial" panose="020B0604020202020204" pitchFamily="34" charset="0"/>
                <a:cs typeface="Arial" panose="020B0604020202020204" pitchFamily="34" charset="0"/>
              </a:rPr>
            </a:br>
            <a:r>
              <a:rPr lang="en-GB" b="1" i="1" dirty="0">
                <a:solidFill>
                  <a:srgbClr val="0070C0"/>
                </a:solidFill>
                <a:latin typeface="Arial" panose="020B0604020202020204" pitchFamily="34" charset="0"/>
                <a:cs typeface="Arial" panose="020B0604020202020204" pitchFamily="34" charset="0"/>
              </a:rPr>
              <a:t>For the IB diploma</a:t>
            </a:r>
          </a:p>
          <a:p>
            <a:pPr lvl="1"/>
            <a:r>
              <a:rPr lang="en-GB" b="1" dirty="0" smtClean="0">
                <a:solidFill>
                  <a:srgbClr val="0070C0"/>
                </a:solidFill>
                <a:latin typeface="Arial" panose="020B0604020202020204" pitchFamily="34" charset="0"/>
                <a:cs typeface="Arial" panose="020B0604020202020204" pitchFamily="34" charset="0"/>
              </a:rPr>
              <a:t>TOK Teacher</a:t>
            </a:r>
            <a:endParaRPr lang="en-GB" b="1" dirty="0">
              <a:solidFill>
                <a:srgbClr val="0070C0"/>
              </a:solidFill>
              <a:latin typeface="Arial" panose="020B0604020202020204" pitchFamily="34" charset="0"/>
              <a:cs typeface="Arial" panose="020B0604020202020204" pitchFamily="34" charset="0"/>
            </a:endParaRPr>
          </a:p>
          <a:p>
            <a:pPr lvl="1"/>
            <a:r>
              <a:rPr lang="en-GB" b="1" dirty="0" smtClean="0">
                <a:solidFill>
                  <a:srgbClr val="0070C0"/>
                </a:solidFill>
                <a:latin typeface="Arial" panose="020B0604020202020204" pitchFamily="34" charset="0"/>
                <a:cs typeface="Arial" panose="020B0604020202020204" pitchFamily="34" charset="0"/>
              </a:rPr>
              <a:t>Workshop Leader</a:t>
            </a:r>
          </a:p>
          <a:p>
            <a:pPr lvl="1"/>
            <a:r>
              <a:rPr lang="en-GB" b="1" dirty="0" smtClean="0">
                <a:solidFill>
                  <a:srgbClr val="0070C0"/>
                </a:solidFill>
                <a:latin typeface="Arial" panose="020B0604020202020204" pitchFamily="34" charset="0"/>
                <a:cs typeface="Arial" panose="020B0604020202020204" pitchFamily="34" charset="0"/>
              </a:rPr>
              <a:t>DP Coordinator</a:t>
            </a:r>
          </a:p>
          <a:p>
            <a:pPr lvl="1"/>
            <a:r>
              <a:rPr lang="en-GB" b="1" dirty="0" smtClean="0">
                <a:solidFill>
                  <a:srgbClr val="0070C0"/>
                </a:solidFill>
                <a:latin typeface="Arial" panose="020B0604020202020204" pitchFamily="34" charset="0"/>
                <a:cs typeface="Arial" panose="020B0604020202020204" pitchFamily="34" charset="0"/>
              </a:rPr>
              <a:t>Teacher English A</a:t>
            </a:r>
          </a:p>
          <a:p>
            <a:pPr lvl="1"/>
            <a:r>
              <a:rPr lang="en-GB" b="1" dirty="0">
                <a:solidFill>
                  <a:srgbClr val="0070C0"/>
                </a:solidFill>
                <a:latin typeface="Arial" panose="020B0604020202020204" pitchFamily="34" charset="0"/>
                <a:cs typeface="Arial" panose="020B0604020202020204" pitchFamily="34" charset="0"/>
              </a:rPr>
              <a:t>IBCC Associate Manager</a:t>
            </a:r>
          </a:p>
          <a:p>
            <a:pPr lvl="1"/>
            <a:r>
              <a:rPr lang="en-GB" b="1" dirty="0" smtClean="0">
                <a:solidFill>
                  <a:srgbClr val="0070C0"/>
                </a:solidFill>
                <a:latin typeface="Arial" panose="020B0604020202020204" pitchFamily="34" charset="0"/>
                <a:cs typeface="Arial" panose="020B0604020202020204" pitchFamily="34" charset="0"/>
              </a:rPr>
              <a:t>Examiner </a:t>
            </a:r>
          </a:p>
          <a:p>
            <a:pPr lvl="1"/>
            <a:r>
              <a:rPr lang="en-GB" b="1" dirty="0" smtClean="0">
                <a:solidFill>
                  <a:srgbClr val="0070C0"/>
                </a:solidFill>
                <a:latin typeface="Arial" panose="020B0604020202020204" pitchFamily="34" charset="0"/>
                <a:cs typeface="Arial" panose="020B0604020202020204" pitchFamily="34" charset="0"/>
              </a:rPr>
              <a:t>DP Consultant</a:t>
            </a:r>
          </a:p>
          <a:p>
            <a:pPr lvl="1"/>
            <a:r>
              <a:rPr lang="en-GB" b="1" dirty="0" smtClean="0">
                <a:solidFill>
                  <a:srgbClr val="0070C0"/>
                </a:solidFill>
                <a:latin typeface="Arial" panose="020B0604020202020204" pitchFamily="34" charset="0"/>
                <a:cs typeface="Arial" panose="020B0604020202020204" pitchFamily="34" charset="0"/>
              </a:rPr>
              <a:t>DP Five Year Evaluation Consultant</a:t>
            </a:r>
          </a:p>
          <a:p>
            <a:pPr lvl="1"/>
            <a:r>
              <a:rPr lang="en-GB" b="1" dirty="0" smtClean="0">
                <a:solidFill>
                  <a:srgbClr val="0070C0"/>
                </a:solidFill>
                <a:latin typeface="Arial" panose="020B0604020202020204" pitchFamily="34" charset="0"/>
                <a:cs typeface="Arial" panose="020B0604020202020204" pitchFamily="34" charset="0"/>
              </a:rPr>
              <a:t>Verification Visitor</a:t>
            </a:r>
          </a:p>
          <a:p>
            <a:pPr lvl="1"/>
            <a:r>
              <a:rPr lang="en-GB" b="1" dirty="0" smtClean="0">
                <a:solidFill>
                  <a:srgbClr val="0070C0"/>
                </a:solidFill>
                <a:latin typeface="Arial" panose="020B0604020202020204" pitchFamily="34" charset="0"/>
                <a:cs typeface="Arial" panose="020B0604020202020204" pitchFamily="34" charset="0"/>
              </a:rPr>
              <a:t>IB Recognition Ambassador</a:t>
            </a:r>
          </a:p>
          <a:p>
            <a:pPr lvl="1"/>
            <a:r>
              <a:rPr lang="en-GB" b="1" dirty="0" smtClean="0">
                <a:solidFill>
                  <a:srgbClr val="0070C0"/>
                </a:solidFill>
                <a:latin typeface="Arial" panose="020B0604020202020204" pitchFamily="34" charset="0"/>
                <a:cs typeface="Arial" panose="020B0604020202020204" pitchFamily="34" charset="0"/>
              </a:rPr>
              <a:t>IBSCA Training Officer</a:t>
            </a:r>
          </a:p>
          <a:p>
            <a:pPr lvl="1"/>
            <a:r>
              <a:rPr lang="en-GB" b="1" dirty="0" smtClean="0">
                <a:solidFill>
                  <a:srgbClr val="0070C0"/>
                </a:solidFill>
                <a:latin typeface="Arial" panose="020B0604020202020204" pitchFamily="34" charset="0"/>
                <a:cs typeface="Arial" panose="020B0604020202020204" pitchFamily="34" charset="0"/>
              </a:rPr>
              <a:t>Dreadful </a:t>
            </a:r>
            <a:r>
              <a:rPr lang="en-GB" b="1" dirty="0">
                <a:solidFill>
                  <a:srgbClr val="0070C0"/>
                </a:solidFill>
                <a:latin typeface="Arial" panose="020B0604020202020204" pitchFamily="34" charset="0"/>
                <a:cs typeface="Arial" panose="020B0604020202020204" pitchFamily="34" charset="0"/>
              </a:rPr>
              <a:t>Golfer! </a:t>
            </a:r>
          </a:p>
          <a:p>
            <a:pPr lvl="1"/>
            <a:endParaRPr lang="en-GB" b="1" dirty="0" smtClean="0">
              <a:solidFill>
                <a:srgbClr val="0070C0"/>
              </a:solidFill>
            </a:endParaRPr>
          </a:p>
        </p:txBody>
      </p:sp>
    </p:spTree>
    <p:extLst>
      <p:ext uri="{BB962C8B-B14F-4D97-AF65-F5344CB8AC3E}">
        <p14:creationId xmlns:p14="http://schemas.microsoft.com/office/powerpoint/2010/main" val="26554836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71">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171">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171">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171">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17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5257800"/>
            <a:ext cx="2667000" cy="1600200"/>
          </a:xfrm>
          <a:prstGeom prst="rect">
            <a:avLst/>
          </a:prstGeom>
        </p:spPr>
      </p:pic>
      <p:sp>
        <p:nvSpPr>
          <p:cNvPr id="2" name="Content Placeholder 1"/>
          <p:cNvSpPr>
            <a:spLocks noGrp="1"/>
          </p:cNvSpPr>
          <p:nvPr>
            <p:ph idx="1"/>
          </p:nvPr>
        </p:nvSpPr>
        <p:spPr>
          <a:xfrm>
            <a:off x="457200" y="1219200"/>
            <a:ext cx="8229600" cy="4525963"/>
          </a:xfrm>
        </p:spPr>
        <p:txBody>
          <a:bodyPr>
            <a:normAutofit/>
          </a:bodyPr>
          <a:lstStyle/>
          <a:p>
            <a:r>
              <a:rPr lang="en-GB" dirty="0"/>
              <a:t>does not solely depend upon the contributions of a particular individual;</a:t>
            </a:r>
          </a:p>
          <a:p>
            <a:pPr lvl="1"/>
            <a:r>
              <a:rPr lang="en-GB" dirty="0"/>
              <a:t>allows for the possibility for others to check and amend individual contributions and add to the body of knowledge that already exists;</a:t>
            </a:r>
          </a:p>
          <a:p>
            <a:r>
              <a:rPr lang="en-GB" dirty="0" smtClean="0"/>
              <a:t>changes </a:t>
            </a:r>
            <a:r>
              <a:rPr lang="en-GB" dirty="0"/>
              <a:t>and evolves over time because of the continued applications of the methods of inquiry;</a:t>
            </a:r>
          </a:p>
          <a:p>
            <a:r>
              <a:rPr lang="en-GB" dirty="0"/>
              <a:t>potentially allows international-mindedness into our exploration of knowledge questions.</a:t>
            </a:r>
          </a:p>
          <a:p>
            <a:endParaRPr lang="en-GB" dirty="0"/>
          </a:p>
        </p:txBody>
      </p:sp>
      <p:sp>
        <p:nvSpPr>
          <p:cNvPr id="3" name="Title 2"/>
          <p:cNvSpPr>
            <a:spLocks noGrp="1"/>
          </p:cNvSpPr>
          <p:nvPr>
            <p:ph type="title"/>
          </p:nvPr>
        </p:nvSpPr>
        <p:spPr/>
        <p:txBody>
          <a:bodyPr/>
          <a:lstStyle/>
          <a:p>
            <a:r>
              <a:rPr lang="en-GB" i="1" dirty="0"/>
              <a:t>Shared knowledge:</a:t>
            </a:r>
            <a:endParaRPr lang="en-GB" dirty="0"/>
          </a:p>
        </p:txBody>
      </p:sp>
    </p:spTree>
    <p:extLst>
      <p:ext uri="{BB962C8B-B14F-4D97-AF65-F5344CB8AC3E}">
        <p14:creationId xmlns:p14="http://schemas.microsoft.com/office/powerpoint/2010/main" val="21620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GB" sz="4000" dirty="0" smtClean="0">
                <a:solidFill>
                  <a:srgbClr val="0070C0"/>
                </a:solidFill>
                <a:latin typeface="Arial Black" panose="020B0A04020102020204" pitchFamily="34" charset="0"/>
              </a:rPr>
              <a:t>In pairs identify examples of “Shared knowledge” in your subject or subject area.</a:t>
            </a:r>
            <a:endParaRPr lang="en-GB" sz="4000" dirty="0">
              <a:solidFill>
                <a:srgbClr val="0070C0"/>
              </a:solidFill>
              <a:latin typeface="Arial Black" panose="020B0A04020102020204" pitchFamily="34" charset="0"/>
            </a:endParaRPr>
          </a:p>
        </p:txBody>
      </p:sp>
      <p:sp>
        <p:nvSpPr>
          <p:cNvPr id="3" name="Title 2"/>
          <p:cNvSpPr>
            <a:spLocks noGrp="1"/>
          </p:cNvSpPr>
          <p:nvPr>
            <p:ph type="title"/>
          </p:nvPr>
        </p:nvSpPr>
        <p:spPr/>
        <p:txBody>
          <a:bodyPr/>
          <a:lstStyle/>
          <a:p>
            <a:r>
              <a:rPr lang="en-GB" dirty="0" smtClean="0"/>
              <a:t>Shared knowledge</a:t>
            </a:r>
            <a:endParaRPr lang="en-GB" dirty="0"/>
          </a:p>
        </p:txBody>
      </p:sp>
    </p:spTree>
    <p:extLst>
      <p:ext uri="{BB962C8B-B14F-4D97-AF65-F5344CB8AC3E}">
        <p14:creationId xmlns:p14="http://schemas.microsoft.com/office/powerpoint/2010/main" val="6371409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7800" y="1295400"/>
            <a:ext cx="6019800" cy="4521539"/>
          </a:xfrm>
        </p:spPr>
      </p:pic>
      <p:sp>
        <p:nvSpPr>
          <p:cNvPr id="3" name="Title 2"/>
          <p:cNvSpPr>
            <a:spLocks noGrp="1"/>
          </p:cNvSpPr>
          <p:nvPr>
            <p:ph type="title"/>
          </p:nvPr>
        </p:nvSpPr>
        <p:spPr/>
        <p:txBody>
          <a:bodyPr/>
          <a:lstStyle/>
          <a:p>
            <a:endParaRPr lang="en-GB" dirty="0"/>
          </a:p>
        </p:txBody>
      </p:sp>
    </p:spTree>
    <p:extLst>
      <p:ext uri="{BB962C8B-B14F-4D97-AF65-F5344CB8AC3E}">
        <p14:creationId xmlns:p14="http://schemas.microsoft.com/office/powerpoint/2010/main" val="8644368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depends </a:t>
            </a:r>
            <a:r>
              <a:rPr lang="en-GB" dirty="0"/>
              <a:t>crucially on the experiences of a particular individual;</a:t>
            </a:r>
          </a:p>
          <a:p>
            <a:r>
              <a:rPr lang="en-GB" dirty="0" smtClean="0"/>
              <a:t>is </a:t>
            </a:r>
            <a:r>
              <a:rPr lang="en-GB" dirty="0"/>
              <a:t>gained through experience, practice and personal involvement;</a:t>
            </a:r>
          </a:p>
          <a:p>
            <a:r>
              <a:rPr lang="en-GB" dirty="0" smtClean="0"/>
              <a:t>is </a:t>
            </a:r>
            <a:r>
              <a:rPr lang="en-GB" dirty="0"/>
              <a:t>intimately bound up with the particular local circumstances of the </a:t>
            </a:r>
            <a:r>
              <a:rPr lang="en-GB" dirty="0" smtClean="0"/>
              <a:t>individual such as:</a:t>
            </a:r>
          </a:p>
          <a:p>
            <a:pPr lvl="1"/>
            <a:r>
              <a:rPr lang="en-GB" dirty="0" smtClean="0"/>
              <a:t> </a:t>
            </a:r>
            <a:r>
              <a:rPr lang="en-GB" dirty="0"/>
              <a:t>biography, interests and values</a:t>
            </a:r>
            <a:r>
              <a:rPr lang="en-GB" dirty="0" smtClean="0"/>
              <a:t>;</a:t>
            </a:r>
            <a:endParaRPr lang="en-GB" dirty="0"/>
          </a:p>
        </p:txBody>
      </p:sp>
      <p:sp>
        <p:nvSpPr>
          <p:cNvPr id="3" name="Title 2"/>
          <p:cNvSpPr>
            <a:spLocks noGrp="1"/>
          </p:cNvSpPr>
          <p:nvPr>
            <p:ph type="title"/>
          </p:nvPr>
        </p:nvSpPr>
        <p:spPr/>
        <p:txBody>
          <a:bodyPr>
            <a:normAutofit fontScale="90000"/>
          </a:bodyPr>
          <a:lstStyle/>
          <a:p>
            <a:r>
              <a:rPr lang="en-GB" i="1" dirty="0"/>
              <a:t>Personal knowledge:</a:t>
            </a:r>
            <a:br>
              <a:rPr lang="en-GB" i="1" dirty="0"/>
            </a:b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8532" y="4445000"/>
            <a:ext cx="2413000" cy="2413000"/>
          </a:xfrm>
          <a:prstGeom prst="rect">
            <a:avLst/>
          </a:prstGeom>
          <a:ln>
            <a:noFill/>
          </a:ln>
          <a:effectLst>
            <a:softEdge rad="112500"/>
          </a:effectLst>
        </p:spPr>
      </p:pic>
    </p:spTree>
    <p:extLst>
      <p:ext uri="{BB962C8B-B14F-4D97-AF65-F5344CB8AC3E}">
        <p14:creationId xmlns:p14="http://schemas.microsoft.com/office/powerpoint/2010/main" val="1579462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0" y="4038600"/>
            <a:ext cx="2085479" cy="2784764"/>
          </a:xfrm>
          <a:prstGeom prst="rect">
            <a:avLst/>
          </a:prstGeom>
        </p:spPr>
      </p:pic>
      <p:sp>
        <p:nvSpPr>
          <p:cNvPr id="2" name="Content Placeholder 1"/>
          <p:cNvSpPr>
            <a:spLocks noGrp="1"/>
          </p:cNvSpPr>
          <p:nvPr>
            <p:ph idx="1"/>
          </p:nvPr>
        </p:nvSpPr>
        <p:spPr/>
        <p:txBody>
          <a:bodyPr/>
          <a:lstStyle/>
          <a:p>
            <a:r>
              <a:rPr lang="en-GB" dirty="0"/>
              <a:t>contributes to, and is in turn influenced by, an individual’s personal perspective;</a:t>
            </a:r>
          </a:p>
          <a:p>
            <a:r>
              <a:rPr lang="en-GB" dirty="0"/>
              <a:t>is made up of skills and procedural knowledge that have been acquired through practice and habituation;</a:t>
            </a:r>
          </a:p>
          <a:p>
            <a:r>
              <a:rPr lang="en-GB" dirty="0"/>
              <a:t>is made up of what we know through experience;</a:t>
            </a:r>
          </a:p>
          <a:p>
            <a:endParaRPr lang="en-GB" dirty="0"/>
          </a:p>
        </p:txBody>
      </p:sp>
      <p:sp>
        <p:nvSpPr>
          <p:cNvPr id="3" name="Title 2"/>
          <p:cNvSpPr>
            <a:spLocks noGrp="1"/>
          </p:cNvSpPr>
          <p:nvPr>
            <p:ph type="title"/>
          </p:nvPr>
        </p:nvSpPr>
        <p:spPr/>
        <p:txBody>
          <a:bodyPr/>
          <a:lstStyle/>
          <a:p>
            <a:r>
              <a:rPr lang="en-GB" i="1" dirty="0"/>
              <a:t>Personal knowledge:</a:t>
            </a:r>
            <a:endParaRPr lang="en-GB" dirty="0"/>
          </a:p>
        </p:txBody>
      </p:sp>
    </p:spTree>
    <p:extLst>
      <p:ext uri="{BB962C8B-B14F-4D97-AF65-F5344CB8AC3E}">
        <p14:creationId xmlns:p14="http://schemas.microsoft.com/office/powerpoint/2010/main" val="10155504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a:t>is made up of what we have learned through formal education;</a:t>
            </a:r>
          </a:p>
          <a:p>
            <a:r>
              <a:rPr lang="en-GB" dirty="0" smtClean="0"/>
              <a:t>is </a:t>
            </a:r>
            <a:r>
              <a:rPr lang="en-GB" dirty="0"/>
              <a:t>made up of the results of personal academic research;</a:t>
            </a:r>
          </a:p>
          <a:p>
            <a:r>
              <a:rPr lang="en-GB" dirty="0" smtClean="0"/>
              <a:t>includes </a:t>
            </a:r>
            <a:r>
              <a:rPr lang="en-GB" dirty="0"/>
              <a:t>what might be described as skills, practical abilities and </a:t>
            </a:r>
            <a:r>
              <a:rPr lang="en-GB" dirty="0" smtClean="0"/>
              <a:t>individual talents;</a:t>
            </a:r>
          </a:p>
          <a:p>
            <a:endParaRPr lang="en-GB" dirty="0"/>
          </a:p>
        </p:txBody>
      </p:sp>
      <p:sp>
        <p:nvSpPr>
          <p:cNvPr id="3" name="Title 2"/>
          <p:cNvSpPr>
            <a:spLocks noGrp="1"/>
          </p:cNvSpPr>
          <p:nvPr>
            <p:ph type="title"/>
          </p:nvPr>
        </p:nvSpPr>
        <p:spPr/>
        <p:txBody>
          <a:bodyPr/>
          <a:lstStyle/>
          <a:p>
            <a:r>
              <a:rPr lang="en-GB" i="1" dirty="0"/>
              <a:t>Personal knowledge:</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61512"/>
            <a:ext cx="2870200" cy="2131124"/>
          </a:xfrm>
          <a:prstGeom prst="rect">
            <a:avLst/>
          </a:prstGeom>
          <a:ln>
            <a:noFill/>
          </a:ln>
          <a:effectLst>
            <a:softEdge rad="112500"/>
          </a:effectLst>
        </p:spPr>
      </p:pic>
    </p:spTree>
    <p:extLst>
      <p:ext uri="{BB962C8B-B14F-4D97-AF65-F5344CB8AC3E}">
        <p14:creationId xmlns:p14="http://schemas.microsoft.com/office/powerpoint/2010/main" val="41755819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05800" cy="4525963"/>
          </a:xfrm>
        </p:spPr>
        <p:txBody>
          <a:bodyPr/>
          <a:lstStyle/>
          <a:p>
            <a:r>
              <a:rPr lang="en-GB" dirty="0"/>
              <a:t>is formed from a number of ways of knowing such as:</a:t>
            </a:r>
          </a:p>
          <a:p>
            <a:pPr lvl="1"/>
            <a:r>
              <a:rPr lang="en-GB" dirty="0"/>
              <a:t>our memories of our own biography </a:t>
            </a:r>
          </a:p>
          <a:p>
            <a:pPr lvl="1"/>
            <a:r>
              <a:rPr lang="en-GB" dirty="0"/>
              <a:t>the sense perceptions through which we gain knowledge of the world</a:t>
            </a:r>
          </a:p>
          <a:p>
            <a:pPr lvl="1"/>
            <a:r>
              <a:rPr lang="en-GB" dirty="0"/>
              <a:t>the emotions that accompanied such sense perceptions;</a:t>
            </a:r>
          </a:p>
          <a:p>
            <a:r>
              <a:rPr lang="en-GB" dirty="0"/>
              <a:t>is not static, but changes and evolves over time.</a:t>
            </a:r>
          </a:p>
          <a:p>
            <a:endParaRPr lang="en-GB" dirty="0"/>
          </a:p>
        </p:txBody>
      </p:sp>
      <p:sp>
        <p:nvSpPr>
          <p:cNvPr id="3" name="Title 2"/>
          <p:cNvSpPr>
            <a:spLocks noGrp="1"/>
          </p:cNvSpPr>
          <p:nvPr>
            <p:ph type="title"/>
          </p:nvPr>
        </p:nvSpPr>
        <p:spPr/>
        <p:txBody>
          <a:bodyPr/>
          <a:lstStyle/>
          <a:p>
            <a:r>
              <a:rPr lang="en-GB" i="1" dirty="0"/>
              <a:t>Personal knowledge:</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4790042"/>
            <a:ext cx="2902527" cy="2067958"/>
          </a:xfrm>
          <a:prstGeom prst="rect">
            <a:avLst/>
          </a:prstGeom>
          <a:effectLst>
            <a:softEdge rad="31750"/>
          </a:effectLst>
        </p:spPr>
      </p:pic>
    </p:spTree>
    <p:extLst>
      <p:ext uri="{BB962C8B-B14F-4D97-AF65-F5344CB8AC3E}">
        <p14:creationId xmlns:p14="http://schemas.microsoft.com/office/powerpoint/2010/main" val="804385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3200" b="1" dirty="0" smtClean="0">
                <a:solidFill>
                  <a:srgbClr val="0070C0"/>
                </a:solidFill>
                <a:latin typeface="Arial Black" panose="020B0A04020102020204" pitchFamily="34" charset="0"/>
              </a:rPr>
              <a:t>How might a student’s “Personal knowledge” shape their learning/understanding in your subject?</a:t>
            </a:r>
            <a:endParaRPr lang="en-GB" sz="3200" b="1" dirty="0">
              <a:solidFill>
                <a:srgbClr val="0070C0"/>
              </a:solidFill>
              <a:latin typeface="Arial Black" panose="020B0A04020102020204" pitchFamily="34" charset="0"/>
            </a:endParaRPr>
          </a:p>
        </p:txBody>
      </p:sp>
      <p:sp>
        <p:nvSpPr>
          <p:cNvPr id="3" name="Title 2"/>
          <p:cNvSpPr>
            <a:spLocks noGrp="1"/>
          </p:cNvSpPr>
          <p:nvPr>
            <p:ph type="title"/>
          </p:nvPr>
        </p:nvSpPr>
        <p:spPr/>
        <p:txBody>
          <a:bodyPr/>
          <a:lstStyle/>
          <a:p>
            <a:r>
              <a:rPr lang="en-GB" dirty="0" smtClean="0">
                <a:solidFill>
                  <a:srgbClr val="0070C0"/>
                </a:solidFill>
              </a:rPr>
              <a:t>Personal Knowledge</a:t>
            </a:r>
            <a:endParaRPr lang="en-GB" dirty="0">
              <a:solidFill>
                <a:srgbClr val="0070C0"/>
              </a:solidFill>
            </a:endParaRPr>
          </a:p>
        </p:txBody>
      </p:sp>
    </p:spTree>
    <p:extLst>
      <p:ext uri="{BB962C8B-B14F-4D97-AF65-F5344CB8AC3E}">
        <p14:creationId xmlns:p14="http://schemas.microsoft.com/office/powerpoint/2010/main" val="10834819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800" dirty="0" smtClean="0"/>
              <a:t>requires students </a:t>
            </a:r>
            <a:r>
              <a:rPr lang="en-GB" sz="2800" dirty="0"/>
              <a:t>to begin with a Knowledge Question and then to determine what real-life situations can shed some light on an answer to that Knowledge Question and others related to it. </a:t>
            </a:r>
          </a:p>
          <a:p>
            <a:endParaRPr lang="en-GB" dirty="0"/>
          </a:p>
        </p:txBody>
      </p:sp>
      <p:sp>
        <p:nvSpPr>
          <p:cNvPr id="3" name="Title 2"/>
          <p:cNvSpPr>
            <a:spLocks noGrp="1"/>
          </p:cNvSpPr>
          <p:nvPr>
            <p:ph type="title"/>
          </p:nvPr>
        </p:nvSpPr>
        <p:spPr/>
        <p:txBody>
          <a:bodyPr/>
          <a:lstStyle/>
          <a:p>
            <a:r>
              <a:rPr lang="en-GB" sz="4400" dirty="0" smtClean="0"/>
              <a:t>The 1600 Word Essay</a:t>
            </a:r>
            <a:endParaRPr lang="en-GB" dirty="0"/>
          </a:p>
        </p:txBody>
      </p:sp>
    </p:spTree>
    <p:extLst>
      <p:ext uri="{BB962C8B-B14F-4D97-AF65-F5344CB8AC3E}">
        <p14:creationId xmlns:p14="http://schemas.microsoft.com/office/powerpoint/2010/main" val="307430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solidFill>
                  <a:srgbClr val="00B0F0"/>
                </a:solidFill>
                <a:effectLst/>
              </a:rPr>
              <a:t>TOK Essay Titles 2014</a:t>
            </a:r>
            <a:endParaRPr lang="en-GB" dirty="0">
              <a:solidFill>
                <a:srgbClr val="00B0F0"/>
              </a:solidFill>
              <a:effectLst/>
            </a:endParaRPr>
          </a:p>
        </p:txBody>
      </p:sp>
      <p:sp>
        <p:nvSpPr>
          <p:cNvPr id="6" name="Content Placeholder 5"/>
          <p:cNvSpPr>
            <a:spLocks noGrp="1"/>
          </p:cNvSpPr>
          <p:nvPr>
            <p:ph sz="quarter" idx="2"/>
          </p:nvPr>
        </p:nvSpPr>
        <p:spPr>
          <a:xfrm>
            <a:off x="457200" y="1444294"/>
            <a:ext cx="4040188" cy="4956506"/>
          </a:xfrm>
        </p:spPr>
        <p:txBody>
          <a:bodyPr>
            <a:normAutofit fontScale="70000" lnSpcReduction="20000"/>
          </a:bodyPr>
          <a:lstStyle/>
          <a:p>
            <a:pPr marL="109728" indent="0">
              <a:buNone/>
            </a:pPr>
            <a:endParaRPr lang="en-GB" dirty="0"/>
          </a:p>
          <a:p>
            <a:pPr marL="109728" indent="0">
              <a:buNone/>
            </a:pPr>
            <a:r>
              <a:rPr lang="en-GB" dirty="0" smtClean="0"/>
              <a:t>1. Ethical </a:t>
            </a:r>
            <a:r>
              <a:rPr lang="en-GB" dirty="0"/>
              <a:t>judgements limit the methods available in the production of knowledge in both the arts and the natural sciences. Discuss. </a:t>
            </a:r>
          </a:p>
          <a:p>
            <a:pPr marL="109728" indent="0">
              <a:buNone/>
            </a:pPr>
            <a:endParaRPr lang="en-GB" dirty="0"/>
          </a:p>
          <a:p>
            <a:pPr marL="109728" indent="0">
              <a:buNone/>
            </a:pPr>
            <a:r>
              <a:rPr lang="en-GB" dirty="0" smtClean="0"/>
              <a:t>2. “When </a:t>
            </a:r>
            <a:r>
              <a:rPr lang="en-GB" dirty="0"/>
              <a:t>the only tool you have is a hammer, all problems begin to resemble nails” (Abraham Maslow). How might this apply to ways of knowing, as tools, in the pursuit of knowledge? </a:t>
            </a:r>
          </a:p>
          <a:p>
            <a:pPr marL="109728" indent="0">
              <a:buNone/>
            </a:pPr>
            <a:endParaRPr lang="en-GB" dirty="0"/>
          </a:p>
          <a:p>
            <a:pPr marL="109728" indent="0">
              <a:buNone/>
            </a:pPr>
            <a:r>
              <a:rPr lang="en-GB" dirty="0" smtClean="0"/>
              <a:t>3. “Knowledge </a:t>
            </a:r>
            <a:r>
              <a:rPr lang="en-GB" dirty="0"/>
              <a:t>is nothing more than the systematic organisation of facts.” Discuss this statement in relation to two areas of knowledge. </a:t>
            </a:r>
          </a:p>
          <a:p>
            <a:endParaRPr lang="en-GB" dirty="0"/>
          </a:p>
        </p:txBody>
      </p:sp>
      <p:sp>
        <p:nvSpPr>
          <p:cNvPr id="8" name="Content Placeholder 7"/>
          <p:cNvSpPr>
            <a:spLocks noGrp="1"/>
          </p:cNvSpPr>
          <p:nvPr>
            <p:ph sz="quarter" idx="4"/>
          </p:nvPr>
        </p:nvSpPr>
        <p:spPr>
          <a:xfrm>
            <a:off x="4645025" y="1444294"/>
            <a:ext cx="4041775" cy="4880306"/>
          </a:xfrm>
        </p:spPr>
        <p:txBody>
          <a:bodyPr>
            <a:normAutofit fontScale="70000" lnSpcReduction="20000"/>
          </a:bodyPr>
          <a:lstStyle/>
          <a:p>
            <a:pPr marL="109728" indent="0">
              <a:buNone/>
            </a:pPr>
            <a:r>
              <a:rPr lang="en-GB" dirty="0"/>
              <a:t>4</a:t>
            </a:r>
            <a:r>
              <a:rPr lang="en-GB" dirty="0" smtClean="0"/>
              <a:t>. “That </a:t>
            </a:r>
            <a:r>
              <a:rPr lang="en-GB" dirty="0"/>
              <a:t>which is accepted as knowledge today is sometimes discarded tomorrow.” Consider knowledge issues raised by this statement in two areas of knowledge </a:t>
            </a:r>
          </a:p>
          <a:p>
            <a:pPr marL="109728" indent="0">
              <a:buNone/>
            </a:pPr>
            <a:endParaRPr lang="en-GB" dirty="0"/>
          </a:p>
          <a:p>
            <a:pPr marL="109728" indent="0">
              <a:buNone/>
            </a:pPr>
            <a:r>
              <a:rPr lang="en-GB" dirty="0" smtClean="0"/>
              <a:t>5.“The </a:t>
            </a:r>
            <a:r>
              <a:rPr lang="en-GB" dirty="0"/>
              <a:t>historian’s task is to understand the past; the human scientist, by contrast, is looking to change the future.” To what extent is this true in these areas of knowledge? </a:t>
            </a:r>
          </a:p>
          <a:p>
            <a:pPr marL="109728" indent="0">
              <a:buNone/>
            </a:pPr>
            <a:endParaRPr lang="en-GB" dirty="0"/>
          </a:p>
          <a:p>
            <a:pPr marL="109728" indent="0">
              <a:buNone/>
            </a:pPr>
            <a:r>
              <a:rPr lang="en-GB" dirty="0" smtClean="0"/>
              <a:t>6. “A </a:t>
            </a:r>
            <a:r>
              <a:rPr lang="en-GB" dirty="0" err="1"/>
              <a:t>skeptic</a:t>
            </a:r>
            <a:r>
              <a:rPr lang="en-GB" dirty="0"/>
              <a:t> is one who is willing to question any knowledge claim, asking for clarity in definition, consistency in logic and adequacy of evidence” (adapted from Paul Kurtz, 1994). Evaluate this approach in two areas of knowledge. </a:t>
            </a:r>
          </a:p>
          <a:p>
            <a:endParaRPr lang="en-GB" dirty="0"/>
          </a:p>
        </p:txBody>
      </p:sp>
    </p:spTree>
    <p:extLst>
      <p:ext uri="{BB962C8B-B14F-4D97-AF65-F5344CB8AC3E}">
        <p14:creationId xmlns:p14="http://schemas.microsoft.com/office/powerpoint/2010/main" val="2674871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67000" y="2224881"/>
            <a:ext cx="3810000" cy="3810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205283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18945693"/>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pPr algn="ctr"/>
            <a:r>
              <a:rPr lang="en-GB" dirty="0" smtClean="0"/>
              <a:t>Knowledge Framework</a:t>
            </a:r>
            <a:endParaRPr lang="en-GB" dirty="0"/>
          </a:p>
        </p:txBody>
      </p:sp>
    </p:spTree>
    <p:extLst>
      <p:ext uri="{BB962C8B-B14F-4D97-AF65-F5344CB8AC3E}">
        <p14:creationId xmlns:p14="http://schemas.microsoft.com/office/powerpoint/2010/main" val="21751324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291"/>
          </a:xfrm>
        </p:spPr>
        <p:txBody>
          <a:bodyPr>
            <a:normAutofit lnSpcReduction="10000"/>
          </a:bodyPr>
          <a:lstStyle/>
          <a:p>
            <a:r>
              <a:rPr lang="en-GB" dirty="0" smtClean="0"/>
              <a:t>Sit in subject groups</a:t>
            </a:r>
          </a:p>
          <a:p>
            <a:r>
              <a:rPr lang="en-GB" dirty="0" smtClean="0"/>
              <a:t>In your subject guide find the guidance on TOK Links – usually around p6/7</a:t>
            </a:r>
          </a:p>
          <a:p>
            <a:r>
              <a:rPr lang="en-GB" dirty="0" smtClean="0"/>
              <a:t>Read the subject linked TOK questions on the page</a:t>
            </a:r>
          </a:p>
          <a:p>
            <a:r>
              <a:rPr lang="en-GB" dirty="0" smtClean="0"/>
              <a:t>Working as a subject discuss:</a:t>
            </a:r>
          </a:p>
          <a:p>
            <a:pPr lvl="1"/>
            <a:r>
              <a:rPr lang="en-GB" dirty="0" smtClean="0"/>
              <a:t>How you might approach these questions through your teaching</a:t>
            </a:r>
          </a:p>
          <a:p>
            <a:pPr lvl="1"/>
            <a:r>
              <a:rPr lang="en-GB" dirty="0" smtClean="0"/>
              <a:t>Which aspects of your subject may be particularly useful in addressing the questions</a:t>
            </a:r>
          </a:p>
          <a:p>
            <a:pPr lvl="1"/>
            <a:r>
              <a:rPr lang="en-GB" dirty="0" smtClean="0"/>
              <a:t>Whether any of the questions are more problematic than others</a:t>
            </a:r>
            <a:endParaRPr lang="en-GB" dirty="0"/>
          </a:p>
        </p:txBody>
      </p:sp>
      <p:sp>
        <p:nvSpPr>
          <p:cNvPr id="3" name="Title 2"/>
          <p:cNvSpPr>
            <a:spLocks noGrp="1"/>
          </p:cNvSpPr>
          <p:nvPr>
            <p:ph type="title"/>
          </p:nvPr>
        </p:nvSpPr>
        <p:spPr/>
        <p:txBody>
          <a:bodyPr>
            <a:normAutofit fontScale="90000"/>
          </a:bodyPr>
          <a:lstStyle/>
          <a:p>
            <a:r>
              <a:rPr lang="en-GB" sz="3100" dirty="0" smtClean="0">
                <a:solidFill>
                  <a:srgbClr val="00B0F0"/>
                </a:solidFill>
                <a:effectLst>
                  <a:outerShdw blurRad="38100" dist="38100" dir="2700000" algn="tl">
                    <a:srgbClr val="000000">
                      <a:alpha val="43137"/>
                    </a:srgbClr>
                  </a:outerShdw>
                </a:effectLst>
              </a:rPr>
              <a:t>TOK </a:t>
            </a:r>
            <a:r>
              <a:rPr lang="en-GB" altLang="en-US" sz="3100" dirty="0">
                <a:solidFill>
                  <a:srgbClr val="00B0F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Must be considered and appear in all subjects</a:t>
            </a:r>
            <a:r>
              <a:rPr lang="en-GB" altLang="en-US" sz="4400" dirty="0">
                <a:solidFill>
                  <a:srgbClr val="0041C4"/>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r>
            <a:br>
              <a:rPr lang="en-GB" altLang="en-US" sz="4400" dirty="0">
                <a:solidFill>
                  <a:srgbClr val="0041C4"/>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endParaRPr lang="en-GB" dirty="0"/>
          </a:p>
        </p:txBody>
      </p:sp>
    </p:spTree>
    <p:extLst>
      <p:ext uri="{BB962C8B-B14F-4D97-AF65-F5344CB8AC3E}">
        <p14:creationId xmlns:p14="http://schemas.microsoft.com/office/powerpoint/2010/main" val="371786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Make a poster or TOK TIPS Sheet to help students recognise TOK in </a:t>
            </a:r>
            <a:r>
              <a:rPr lang="en-GB" smtClean="0"/>
              <a:t>your subject</a:t>
            </a:r>
            <a:endParaRPr lang="en-GB"/>
          </a:p>
        </p:txBody>
      </p:sp>
      <p:sp>
        <p:nvSpPr>
          <p:cNvPr id="3" name="Title 2"/>
          <p:cNvSpPr>
            <a:spLocks noGrp="1"/>
          </p:cNvSpPr>
          <p:nvPr>
            <p:ph type="title"/>
          </p:nvPr>
        </p:nvSpPr>
        <p:spPr/>
        <p:txBody>
          <a:bodyPr/>
          <a:lstStyle/>
          <a:p>
            <a:endParaRPr lang="en-GB" dirty="0"/>
          </a:p>
        </p:txBody>
      </p:sp>
    </p:spTree>
    <p:extLst>
      <p:ext uri="{BB962C8B-B14F-4D97-AF65-F5344CB8AC3E}">
        <p14:creationId xmlns:p14="http://schemas.microsoft.com/office/powerpoint/2010/main" val="27807734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3199"/>
            <a:ext cx="9317182" cy="7001199"/>
          </a:xfrm>
          <a:prstGeom prst="rect">
            <a:avLst/>
          </a:prstGeom>
        </p:spPr>
      </p:pic>
      <p:sp>
        <p:nvSpPr>
          <p:cNvPr id="3" name="Content Placeholder 2"/>
          <p:cNvSpPr>
            <a:spLocks noGrp="1"/>
          </p:cNvSpPr>
          <p:nvPr>
            <p:ph idx="1"/>
          </p:nvPr>
        </p:nvSpPr>
        <p:spPr/>
        <p:txBody>
          <a:bodyPr/>
          <a:lstStyle/>
          <a:p>
            <a:pPr marL="0" indent="0">
              <a:buNone/>
            </a:pPr>
            <a:r>
              <a:rPr lang="en-US" dirty="0" smtClean="0">
                <a:latin typeface="Arial Black" panose="020B0A04020102020204" pitchFamily="34" charset="0"/>
              </a:rPr>
              <a:t>“</a:t>
            </a:r>
            <a:r>
              <a:rPr lang="en-US" sz="4400" dirty="0" smtClean="0">
                <a:solidFill>
                  <a:schemeClr val="bg1"/>
                </a:solidFill>
                <a:latin typeface="Arial" panose="020B0604020202020204" pitchFamily="34" charset="0"/>
                <a:cs typeface="Arial" panose="020B0604020202020204" pitchFamily="34" charset="0"/>
              </a:rPr>
              <a:t>Every Science begins as Philosophy and ends as Art”</a:t>
            </a:r>
          </a:p>
          <a:p>
            <a:pPr marL="0" indent="0" algn="r">
              <a:buNone/>
            </a:pPr>
            <a:r>
              <a:rPr lang="en-GB" dirty="0">
                <a:solidFill>
                  <a:schemeClr val="bg1"/>
                </a:solidFill>
              </a:rPr>
              <a:t>William James Durant </a:t>
            </a:r>
            <a:r>
              <a:rPr lang="en-GB" dirty="0" smtClean="0">
                <a:solidFill>
                  <a:schemeClr val="bg1"/>
                </a:solidFill>
              </a:rPr>
              <a:t>- American </a:t>
            </a:r>
            <a:r>
              <a:rPr lang="en-GB" dirty="0">
                <a:solidFill>
                  <a:schemeClr val="bg1"/>
                </a:solidFill>
              </a:rPr>
              <a:t>writer, historian, and </a:t>
            </a:r>
            <a:r>
              <a:rPr lang="en-GB" dirty="0" smtClean="0">
                <a:solidFill>
                  <a:schemeClr val="bg1"/>
                </a:solidFill>
              </a:rPr>
              <a:t>philosopher</a:t>
            </a:r>
            <a:r>
              <a:rPr lang="en-GB" dirty="0">
                <a:solidFill>
                  <a:schemeClr val="bg1"/>
                </a:solidFill>
              </a:rPr>
              <a:t> </a:t>
            </a:r>
            <a:r>
              <a:rPr lang="en-GB" dirty="0" smtClean="0">
                <a:solidFill>
                  <a:schemeClr val="bg1"/>
                </a:solidFill>
              </a:rPr>
              <a:t>(1885-1981</a:t>
            </a:r>
            <a:r>
              <a:rPr lang="en-GB" dirty="0" smtClean="0"/>
              <a:t>)</a:t>
            </a:r>
            <a:endParaRPr lang="en-GB" dirty="0"/>
          </a:p>
        </p:txBody>
      </p:sp>
    </p:spTree>
    <p:extLst>
      <p:ext uri="{BB962C8B-B14F-4D97-AF65-F5344CB8AC3E}">
        <p14:creationId xmlns:p14="http://schemas.microsoft.com/office/powerpoint/2010/main" val="33725639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066800"/>
            <a:ext cx="7772400" cy="1829761"/>
          </a:xfrm>
        </p:spPr>
        <p:txBody>
          <a:bodyPr>
            <a:normAutofit fontScale="90000"/>
          </a:bodyPr>
          <a:lstStyle/>
          <a:p>
            <a:r>
              <a:rPr lang="en-GB" dirty="0" smtClean="0"/>
              <a:t>Theory of Knowledge (TOK) in individual subjects</a:t>
            </a:r>
            <a:endParaRPr lang="en-GB" dirty="0"/>
          </a:p>
        </p:txBody>
      </p:sp>
      <p:sp>
        <p:nvSpPr>
          <p:cNvPr id="3" name="Subtitle 2"/>
          <p:cNvSpPr>
            <a:spLocks noGrp="1"/>
          </p:cNvSpPr>
          <p:nvPr>
            <p:ph type="subTitle" idx="1"/>
          </p:nvPr>
        </p:nvSpPr>
        <p:spPr>
          <a:xfrm>
            <a:off x="685800" y="3124200"/>
            <a:ext cx="8077200" cy="1600200"/>
          </a:xfrm>
        </p:spPr>
        <p:txBody>
          <a:bodyPr>
            <a:normAutofit fontScale="77500" lnSpcReduction="20000"/>
          </a:bodyPr>
          <a:lstStyle/>
          <a:p>
            <a:r>
              <a:rPr lang="en-GB" dirty="0"/>
              <a:t>Oporto British School</a:t>
            </a:r>
          </a:p>
          <a:p>
            <a:r>
              <a:rPr lang="en-GB" dirty="0" smtClean="0"/>
              <a:t>Portugal</a:t>
            </a:r>
          </a:p>
          <a:p>
            <a:r>
              <a:rPr lang="en-GB" dirty="0" smtClean="0"/>
              <a:t>January 29</a:t>
            </a:r>
            <a:r>
              <a:rPr lang="en-GB" baseline="30000" dirty="0" smtClean="0"/>
              <a:t>th</a:t>
            </a:r>
            <a:r>
              <a:rPr lang="en-GB" dirty="0" smtClean="0"/>
              <a:t> 2014</a:t>
            </a:r>
          </a:p>
          <a:p>
            <a:r>
              <a:rPr lang="en-GB" dirty="0" smtClean="0"/>
              <a:t>Roz Trudgon</a:t>
            </a:r>
          </a:p>
          <a:p>
            <a:r>
              <a:rPr lang="en-GB" dirty="0" smtClean="0"/>
              <a:t>IB Educator &amp; Consultant</a:t>
            </a:r>
          </a:p>
          <a:p>
            <a:endParaRPr lang="en-GB" dirty="0" smtClean="0"/>
          </a:p>
        </p:txBody>
      </p:sp>
    </p:spTree>
    <p:extLst>
      <p:ext uri="{BB962C8B-B14F-4D97-AF65-F5344CB8AC3E}">
        <p14:creationId xmlns:p14="http://schemas.microsoft.com/office/powerpoint/2010/main" val="3192572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GB" dirty="0" smtClean="0"/>
              <a:t>TOK often produces unexpected links</a:t>
            </a:r>
            <a:endParaRPr lang="en-GB" dirty="0"/>
          </a:p>
        </p:txBody>
      </p:sp>
      <p:pic>
        <p:nvPicPr>
          <p:cNvPr id="9" name="Content Placeholder 8"/>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677588" y="3089116"/>
            <a:ext cx="3599411" cy="2697480"/>
          </a:xfrm>
        </p:spPr>
      </p:pic>
      <p:pic>
        <p:nvPicPr>
          <p:cNvPr id="10" name="Content Placeholder 9"/>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760912" y="2532856"/>
            <a:ext cx="3810000" cy="3810000"/>
          </a:xfrm>
        </p:spPr>
      </p:pic>
    </p:spTree>
    <p:extLst>
      <p:ext uri="{BB962C8B-B14F-4D97-AF65-F5344CB8AC3E}">
        <p14:creationId xmlns:p14="http://schemas.microsoft.com/office/powerpoint/2010/main" val="21809229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eaLnBrk="1" hangingPunct="1"/>
            <a:r>
              <a:rPr lang="en-GB" altLang="en-US" dirty="0" smtClean="0"/>
              <a:t>TOK in a nutshell…</a:t>
            </a:r>
          </a:p>
        </p:txBody>
      </p:sp>
      <p:sp>
        <p:nvSpPr>
          <p:cNvPr id="33795" name="Rectangle 3"/>
          <p:cNvSpPr>
            <a:spLocks noGrp="1" noRot="1" noChangeArrowheads="1"/>
          </p:cNvSpPr>
          <p:nvPr>
            <p:ph type="body" idx="1"/>
          </p:nvPr>
        </p:nvSpPr>
        <p:spPr/>
        <p:txBody>
          <a:bodyPr>
            <a:normAutofit/>
          </a:bodyPr>
          <a:lstStyle/>
          <a:p>
            <a:pPr eaLnBrk="1" hangingPunct="1">
              <a:defRPr/>
            </a:pPr>
            <a:r>
              <a:rPr lang="en-GB" altLang="en-US" b="1" dirty="0" smtClean="0">
                <a:solidFill>
                  <a:srgbClr val="0041C4"/>
                </a:solidFill>
              </a:rPr>
              <a:t>Philosophically based</a:t>
            </a:r>
          </a:p>
          <a:p>
            <a:pPr eaLnBrk="1" hangingPunct="1">
              <a:defRPr/>
            </a:pPr>
            <a:r>
              <a:rPr lang="en-GB" altLang="en-US" b="1" dirty="0" smtClean="0">
                <a:solidFill>
                  <a:srgbClr val="0041C4"/>
                </a:solidFill>
              </a:rPr>
              <a:t>Challenges conventional thinking</a:t>
            </a:r>
          </a:p>
          <a:p>
            <a:pPr>
              <a:defRPr/>
            </a:pPr>
            <a:r>
              <a:rPr lang="en-GB" altLang="en-US" b="1" dirty="0">
                <a:solidFill>
                  <a:srgbClr val="0041C4"/>
                </a:solidFill>
              </a:rPr>
              <a:t>100 </a:t>
            </a:r>
            <a:r>
              <a:rPr lang="en-GB" altLang="en-US" b="1" dirty="0" smtClean="0">
                <a:solidFill>
                  <a:srgbClr val="0041C4"/>
                </a:solidFill>
              </a:rPr>
              <a:t>hours teaching</a:t>
            </a:r>
          </a:p>
          <a:p>
            <a:pPr eaLnBrk="1" hangingPunct="1">
              <a:defRPr/>
            </a:pPr>
            <a:r>
              <a:rPr lang="en-GB" altLang="en-US" b="1" dirty="0" smtClean="0">
                <a:solidFill>
                  <a:srgbClr val="0041C4"/>
                </a:solidFill>
              </a:rPr>
              <a:t>Assessment</a:t>
            </a:r>
          </a:p>
          <a:p>
            <a:pPr lvl="1">
              <a:defRPr/>
            </a:pPr>
            <a:r>
              <a:rPr lang="en-GB" altLang="en-US" b="1" dirty="0" smtClean="0">
                <a:solidFill>
                  <a:srgbClr val="0041C4"/>
                </a:solidFill>
              </a:rPr>
              <a:t>Essay </a:t>
            </a:r>
          </a:p>
          <a:p>
            <a:pPr lvl="1">
              <a:defRPr/>
            </a:pPr>
            <a:r>
              <a:rPr lang="en-GB" altLang="en-US" b="1" dirty="0" smtClean="0">
                <a:solidFill>
                  <a:srgbClr val="0041C4"/>
                </a:solidFill>
              </a:rPr>
              <a:t>Presentation	</a:t>
            </a:r>
          </a:p>
          <a:p>
            <a:pPr eaLnBrk="1" hangingPunct="1">
              <a:defRPr/>
            </a:pPr>
            <a:endParaRPr lang="en-GB" altLang="en-US" b="1" dirty="0" smtClean="0">
              <a:solidFill>
                <a:srgbClr val="0041C4"/>
              </a:solidFill>
            </a:endParaRPr>
          </a:p>
          <a:p>
            <a:pPr eaLnBrk="1" hangingPunct="1">
              <a:defRPr/>
            </a:pPr>
            <a:r>
              <a:rPr lang="en-GB" altLang="en-US" sz="3600" b="1" dirty="0" smtClean="0">
                <a:solidFill>
                  <a:srgbClr val="0041C4"/>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Must be considered and appear in all subjects</a:t>
            </a:r>
          </a:p>
        </p:txBody>
      </p:sp>
    </p:spTree>
    <p:extLst>
      <p:ext uri="{BB962C8B-B14F-4D97-AF65-F5344CB8AC3E}">
        <p14:creationId xmlns:p14="http://schemas.microsoft.com/office/powerpoint/2010/main" val="1720656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37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Theory of Knowledge (</a:t>
            </a:r>
            <a:r>
              <a:rPr lang="en-GB" dirty="0" err="1" smtClean="0"/>
              <a:t>ToK</a:t>
            </a:r>
            <a:r>
              <a:rPr lang="en-GB" dirty="0" smtClean="0"/>
              <a:t>) develops </a:t>
            </a:r>
            <a:r>
              <a:rPr lang="en-GB" dirty="0"/>
              <a:t>a coherent approach to learning </a:t>
            </a:r>
            <a:r>
              <a:rPr lang="en-GB" b="1" dirty="0"/>
              <a:t>that unifies the academic disciplines. </a:t>
            </a:r>
            <a:r>
              <a:rPr lang="en-GB" dirty="0"/>
              <a:t>In this course on critical thinking, students inquire into the nature of knowing and deepen their understanding of knowledge as a human construction. </a:t>
            </a:r>
            <a:r>
              <a:rPr lang="en-GB" sz="1200" dirty="0"/>
              <a:t>http://www.ibo.org/diploma/</a:t>
            </a:r>
          </a:p>
          <a:p>
            <a:endParaRPr lang="en-GB" dirty="0"/>
          </a:p>
        </p:txBody>
      </p:sp>
      <p:sp>
        <p:nvSpPr>
          <p:cNvPr id="3" name="Title 2"/>
          <p:cNvSpPr>
            <a:spLocks noGrp="1"/>
          </p:cNvSpPr>
          <p:nvPr>
            <p:ph type="title"/>
          </p:nvPr>
        </p:nvSpPr>
        <p:spPr/>
        <p:txBody>
          <a:bodyPr/>
          <a:lstStyle/>
          <a:p>
            <a:r>
              <a:rPr lang="en-GB" dirty="0" smtClean="0"/>
              <a:t>Theory </a:t>
            </a:r>
            <a:r>
              <a:rPr lang="en-GB" dirty="0"/>
              <a:t>of </a:t>
            </a:r>
            <a:r>
              <a:rPr lang="en-GB" dirty="0" smtClean="0"/>
              <a:t>Knowledge</a:t>
            </a:r>
            <a:r>
              <a:rPr lang="en-GB" dirty="0"/>
              <a:t> </a:t>
            </a:r>
          </a:p>
        </p:txBody>
      </p:sp>
    </p:spTree>
    <p:extLst>
      <p:ext uri="{BB962C8B-B14F-4D97-AF65-F5344CB8AC3E}">
        <p14:creationId xmlns:p14="http://schemas.microsoft.com/office/powerpoint/2010/main" val="2750324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GB" b="1" dirty="0" smtClean="0"/>
              <a:t>TOK</a:t>
            </a:r>
            <a:r>
              <a:rPr lang="en-GB" b="1" dirty="0"/>
              <a:t> </a:t>
            </a:r>
            <a:r>
              <a:rPr lang="en-GB" dirty="0"/>
              <a:t>plays a special role in the Diploma Programme by providing an opportunity for students to reflect on the nature of knowledge, and on how we know what we claim to know.</a:t>
            </a:r>
          </a:p>
          <a:p>
            <a:r>
              <a:rPr lang="en-GB" b="1" dirty="0"/>
              <a:t>The fundamental question of TOK is “how do we know that?” Students are encouraged to think about how knowledge is arrived at in different disciplines, what the disciplines have in common and the differences between the </a:t>
            </a:r>
            <a:r>
              <a:rPr lang="en-GB" b="1" dirty="0" smtClean="0"/>
              <a:t>disciplines.</a:t>
            </a:r>
          </a:p>
          <a:p>
            <a:r>
              <a:rPr lang="en-GB" b="1" dirty="0" smtClean="0"/>
              <a:t> </a:t>
            </a:r>
            <a:r>
              <a:rPr lang="en-GB" b="1" dirty="0"/>
              <a:t>TOK therefore both supports and is supported by the study of other DP subjects, as students are required to explore knowledge questions against the backdrop of their experiences in their other DP subjects.</a:t>
            </a:r>
            <a:r>
              <a:rPr lang="en-GB" dirty="0"/>
              <a:t> </a:t>
            </a:r>
            <a:br>
              <a:rPr lang="en-GB" dirty="0"/>
            </a:br>
            <a:endParaRPr lang="en-GB" dirty="0"/>
          </a:p>
          <a:p>
            <a:endParaRPr lang="en-GB" dirty="0"/>
          </a:p>
        </p:txBody>
      </p:sp>
      <p:sp>
        <p:nvSpPr>
          <p:cNvPr id="3" name="Title 2"/>
          <p:cNvSpPr>
            <a:spLocks noGrp="1"/>
          </p:cNvSpPr>
          <p:nvPr>
            <p:ph type="title"/>
          </p:nvPr>
        </p:nvSpPr>
        <p:spPr/>
        <p:txBody>
          <a:bodyPr>
            <a:normAutofit/>
          </a:bodyPr>
          <a:lstStyle/>
          <a:p>
            <a:r>
              <a:rPr lang="en-GB" dirty="0" smtClean="0"/>
              <a:t>TOK (according to the IB)</a:t>
            </a:r>
            <a:endParaRPr lang="en-GB" dirty="0"/>
          </a:p>
        </p:txBody>
      </p:sp>
    </p:spTree>
    <p:extLst>
      <p:ext uri="{BB962C8B-B14F-4D97-AF65-F5344CB8AC3E}">
        <p14:creationId xmlns:p14="http://schemas.microsoft.com/office/powerpoint/2010/main" val="299488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GB" dirty="0">
                <a:latin typeface="Arial" panose="020B0604020202020204" pitchFamily="34" charset="0"/>
                <a:cs typeface="Arial" panose="020B0604020202020204" pitchFamily="34" charset="0"/>
              </a:rPr>
              <a:t>Discussion and critical reflection form the </a:t>
            </a:r>
            <a:r>
              <a:rPr lang="en-GB" dirty="0" smtClean="0">
                <a:latin typeface="Arial" panose="020B0604020202020204" pitchFamily="34" charset="0"/>
                <a:cs typeface="Arial" panose="020B0604020202020204" pitchFamily="34" charset="0"/>
              </a:rPr>
              <a:t>backbone </a:t>
            </a:r>
            <a:r>
              <a:rPr lang="en-GB" dirty="0">
                <a:latin typeface="Arial" panose="020B0604020202020204" pitchFamily="34" charset="0"/>
                <a:cs typeface="Arial" panose="020B0604020202020204" pitchFamily="34" charset="0"/>
              </a:rPr>
              <a:t>of the TOK course, centring around discussions of questions such as:</a:t>
            </a:r>
          </a:p>
          <a:p>
            <a:pPr lvl="1"/>
            <a:r>
              <a:rPr lang="en-GB" dirty="0">
                <a:latin typeface="Arial" panose="020B0604020202020204" pitchFamily="34" charset="0"/>
                <a:cs typeface="Arial" panose="020B0604020202020204" pitchFamily="34" charset="0"/>
              </a:rPr>
              <a:t>what counts as evidence for X?</a:t>
            </a:r>
          </a:p>
          <a:p>
            <a:pPr lvl="1"/>
            <a:r>
              <a:rPr lang="en-GB" dirty="0">
                <a:latin typeface="Arial" panose="020B0604020202020204" pitchFamily="34" charset="0"/>
                <a:cs typeface="Arial" panose="020B0604020202020204" pitchFamily="34" charset="0"/>
              </a:rPr>
              <a:t>what makes a good explanation in subject Y?</a:t>
            </a:r>
          </a:p>
          <a:p>
            <a:pPr lvl="1"/>
            <a:r>
              <a:rPr lang="en-GB" dirty="0">
                <a:latin typeface="Arial" panose="020B0604020202020204" pitchFamily="34" charset="0"/>
                <a:cs typeface="Arial" panose="020B0604020202020204" pitchFamily="34" charset="0"/>
              </a:rPr>
              <a:t>how do we judge which is the best model of Z?</a:t>
            </a:r>
          </a:p>
          <a:p>
            <a:pPr lvl="1"/>
            <a:r>
              <a:rPr lang="en-GB" dirty="0">
                <a:latin typeface="Arial" panose="020B0604020202020204" pitchFamily="34" charset="0"/>
                <a:cs typeface="Arial" panose="020B0604020202020204" pitchFamily="34" charset="0"/>
              </a:rPr>
              <a:t>how can we be sure of W?</a:t>
            </a:r>
          </a:p>
          <a:p>
            <a:pPr lvl="1"/>
            <a:r>
              <a:rPr lang="en-GB" dirty="0">
                <a:latin typeface="Arial" panose="020B0604020202020204" pitchFamily="34" charset="0"/>
                <a:cs typeface="Arial" panose="020B0604020202020204" pitchFamily="34" charset="0"/>
              </a:rPr>
              <a:t>what does theory T mean in the real world?</a:t>
            </a:r>
          </a:p>
          <a:p>
            <a:pPr lvl="1"/>
            <a:r>
              <a:rPr lang="en-GB" dirty="0">
                <a:latin typeface="Arial" panose="020B0604020202020204" pitchFamily="34" charset="0"/>
                <a:cs typeface="Arial" panose="020B0604020202020204" pitchFamily="34" charset="0"/>
              </a:rPr>
              <a:t>how do we know whether it is right to do S</a:t>
            </a:r>
            <a:r>
              <a:rPr lang="en-GB" dirty="0" smtClean="0">
                <a:latin typeface="Arial" panose="020B0604020202020204" pitchFamily="34" charset="0"/>
                <a:cs typeface="Arial" panose="020B0604020202020204" pitchFamily="34" charset="0"/>
              </a:rPr>
              <a:t>?</a:t>
            </a:r>
          </a:p>
          <a:p>
            <a:pPr marL="137160" indent="0">
              <a:buNone/>
            </a:pPr>
            <a:r>
              <a:rPr lang="en-GB" dirty="0"/>
              <a:t>Through discussions of these types of questions students gain greater awareness of their personal and ideological assumptions, as well as developing an appreciation of the diversity and richness of cultural perspectives. </a:t>
            </a:r>
          </a:p>
          <a:p>
            <a:pPr marL="137160" indent="0">
              <a:buNone/>
            </a:pPr>
            <a:endParaRPr lang="en-GB" dirty="0" smtClean="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GB" dirty="0"/>
              <a:t>TOK (according to the IB)</a:t>
            </a:r>
          </a:p>
        </p:txBody>
      </p:sp>
    </p:spTree>
    <p:extLst>
      <p:ext uri="{BB962C8B-B14F-4D97-AF65-F5344CB8AC3E}">
        <p14:creationId xmlns:p14="http://schemas.microsoft.com/office/powerpoint/2010/main" val="269765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800" b="1" dirty="0">
                <a:solidFill>
                  <a:srgbClr val="0070C0"/>
                </a:solidFill>
              </a:rPr>
              <a:t>Knowledge questions </a:t>
            </a:r>
            <a:r>
              <a:rPr lang="en-GB" sz="2800" dirty="0">
                <a:solidFill>
                  <a:srgbClr val="0070C0"/>
                </a:solidFill>
              </a:rPr>
              <a:t>are </a:t>
            </a:r>
            <a:r>
              <a:rPr lang="en-GB" sz="2800" b="1" dirty="0" smtClean="0">
                <a:solidFill>
                  <a:srgbClr val="0070C0"/>
                </a:solidFill>
              </a:rPr>
              <a:t>open</a:t>
            </a:r>
            <a:r>
              <a:rPr lang="en-GB" sz="2800" dirty="0" smtClean="0">
                <a:solidFill>
                  <a:srgbClr val="0070C0"/>
                </a:solidFill>
              </a:rPr>
              <a:t> questions </a:t>
            </a:r>
            <a:r>
              <a:rPr lang="en-GB" sz="2800" b="1" dirty="0">
                <a:solidFill>
                  <a:srgbClr val="0070C0"/>
                </a:solidFill>
              </a:rPr>
              <a:t>about </a:t>
            </a:r>
            <a:r>
              <a:rPr lang="en-GB" sz="2800" dirty="0" smtClean="0">
                <a:solidFill>
                  <a:srgbClr val="0070C0"/>
                </a:solidFill>
              </a:rPr>
              <a:t>knowledge</a:t>
            </a:r>
          </a:p>
          <a:p>
            <a:r>
              <a:rPr lang="en-GB" sz="2800" dirty="0" smtClean="0">
                <a:solidFill>
                  <a:srgbClr val="0070C0"/>
                </a:solidFill>
              </a:rPr>
              <a:t>Instead </a:t>
            </a:r>
            <a:r>
              <a:rPr lang="en-GB" sz="2800" dirty="0">
                <a:solidFill>
                  <a:srgbClr val="0070C0"/>
                </a:solidFill>
              </a:rPr>
              <a:t>of focusing on specific content, they focus on how knowledge is constructed and </a:t>
            </a:r>
            <a:r>
              <a:rPr lang="en-GB" sz="2800" dirty="0" smtClean="0">
                <a:solidFill>
                  <a:srgbClr val="0070C0"/>
                </a:solidFill>
              </a:rPr>
              <a:t>evaluated</a:t>
            </a:r>
          </a:p>
          <a:p>
            <a:r>
              <a:rPr lang="en-GB" dirty="0">
                <a:solidFill>
                  <a:srgbClr val="0070C0"/>
                </a:solidFill>
              </a:rPr>
              <a:t>Knowledge Questions should inquire into the </a:t>
            </a:r>
            <a:r>
              <a:rPr lang="en-GB" b="1" dirty="0">
                <a:solidFill>
                  <a:srgbClr val="0070C0"/>
                </a:solidFill>
              </a:rPr>
              <a:t>nature</a:t>
            </a:r>
            <a:r>
              <a:rPr lang="en-GB" dirty="0">
                <a:solidFill>
                  <a:srgbClr val="0070C0"/>
                </a:solidFill>
              </a:rPr>
              <a:t> of knowledge, the </a:t>
            </a:r>
            <a:r>
              <a:rPr lang="en-GB" b="1" dirty="0">
                <a:solidFill>
                  <a:srgbClr val="0070C0"/>
                </a:solidFill>
              </a:rPr>
              <a:t>potential obstacles, AND </a:t>
            </a:r>
            <a:r>
              <a:rPr lang="en-GB" dirty="0">
                <a:solidFill>
                  <a:srgbClr val="0070C0"/>
                </a:solidFill>
              </a:rPr>
              <a:t>the </a:t>
            </a:r>
            <a:r>
              <a:rPr lang="en-GB" b="1" dirty="0">
                <a:solidFill>
                  <a:srgbClr val="0070C0"/>
                </a:solidFill>
              </a:rPr>
              <a:t>mechanisms for overcoming obstacles</a:t>
            </a:r>
            <a:r>
              <a:rPr lang="en-GB" dirty="0">
                <a:solidFill>
                  <a:srgbClr val="0070C0"/>
                </a:solidFill>
              </a:rPr>
              <a:t>. </a:t>
            </a:r>
            <a:endParaRPr lang="en-GB" b="1" dirty="0">
              <a:solidFill>
                <a:srgbClr val="0070C0"/>
              </a:solidFill>
            </a:endParaRPr>
          </a:p>
          <a:p>
            <a:endParaRPr lang="en-GB" dirty="0"/>
          </a:p>
        </p:txBody>
      </p:sp>
      <p:sp>
        <p:nvSpPr>
          <p:cNvPr id="3" name="Title 2"/>
          <p:cNvSpPr>
            <a:spLocks noGrp="1"/>
          </p:cNvSpPr>
          <p:nvPr>
            <p:ph type="title"/>
          </p:nvPr>
        </p:nvSpPr>
        <p:spPr/>
        <p:txBody>
          <a:bodyPr/>
          <a:lstStyle/>
          <a:p>
            <a:pPr algn="ctr"/>
            <a:r>
              <a:rPr lang="en-GB" dirty="0" smtClean="0">
                <a:solidFill>
                  <a:srgbClr val="0070C0"/>
                </a:solidFill>
              </a:rPr>
              <a:t>Knowledge Questions</a:t>
            </a:r>
            <a:endParaRPr lang="en-GB" dirty="0">
              <a:solidFill>
                <a:srgbClr val="0070C0"/>
              </a:solidFill>
            </a:endParaRPr>
          </a:p>
        </p:txBody>
      </p:sp>
    </p:spTree>
    <p:extLst>
      <p:ext uri="{BB962C8B-B14F-4D97-AF65-F5344CB8AC3E}">
        <p14:creationId xmlns:p14="http://schemas.microsoft.com/office/powerpoint/2010/main" val="11077649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126</TotalTime>
  <Words>1603</Words>
  <Application>Microsoft Office PowerPoint</Application>
  <PresentationFormat>On-screen Show (4:3)</PresentationFormat>
  <Paragraphs>198</Paragraphs>
  <Slides>34</Slides>
  <Notes>7</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Concourse</vt:lpstr>
      <vt:lpstr>Theory of Knowledge (TOK) in individual subjects</vt:lpstr>
      <vt:lpstr>Who Am I?</vt:lpstr>
      <vt:lpstr>PowerPoint Presentation</vt:lpstr>
      <vt:lpstr>TOK often produces unexpected links</vt:lpstr>
      <vt:lpstr>TOK in a nutshell…</vt:lpstr>
      <vt:lpstr>Theory of Knowledge </vt:lpstr>
      <vt:lpstr>TOK (according to the IB)</vt:lpstr>
      <vt:lpstr>TOK (according to the IB)</vt:lpstr>
      <vt:lpstr>Knowledge Questions</vt:lpstr>
      <vt:lpstr>Your subject and TOK</vt:lpstr>
      <vt:lpstr>The overall aim of TOK is</vt:lpstr>
      <vt:lpstr>Specifically, the aims of the TOK course are for students to: </vt:lpstr>
      <vt:lpstr>When was the last time?</vt:lpstr>
      <vt:lpstr>ToK Structure</vt:lpstr>
      <vt:lpstr>Ways of Knowing (WoK)</vt:lpstr>
      <vt:lpstr>Areas of Knowledge (AoK)</vt:lpstr>
      <vt:lpstr>Students need to…</vt:lpstr>
      <vt:lpstr>Shared/Personal Knowledge</vt:lpstr>
      <vt:lpstr> Shared knowledge: </vt:lpstr>
      <vt:lpstr>Shared knowledge:</vt:lpstr>
      <vt:lpstr>Shared knowledge</vt:lpstr>
      <vt:lpstr>PowerPoint Presentation</vt:lpstr>
      <vt:lpstr>Personal knowledge: </vt:lpstr>
      <vt:lpstr>Personal knowledge:</vt:lpstr>
      <vt:lpstr>Personal knowledge:</vt:lpstr>
      <vt:lpstr>Personal knowledge:</vt:lpstr>
      <vt:lpstr>Personal Knowledge</vt:lpstr>
      <vt:lpstr>The 1600 Word Essay</vt:lpstr>
      <vt:lpstr>TOK Essay Titles 2014</vt:lpstr>
      <vt:lpstr>Knowledge Framework</vt:lpstr>
      <vt:lpstr>TOK Must be considered and appear in all subjects </vt:lpstr>
      <vt:lpstr>PowerPoint Presentation</vt:lpstr>
      <vt:lpstr>PowerPoint Presentation</vt:lpstr>
      <vt:lpstr>Theory of Knowledge (TOK) in individual subjects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of Knowledge (TOK) in individual subjects</dc:title>
  <dc:creator>Roz</dc:creator>
  <cp:lastModifiedBy>Pinky Kotecha</cp:lastModifiedBy>
  <cp:revision>39</cp:revision>
  <dcterms:created xsi:type="dcterms:W3CDTF">2006-08-16T00:00:00Z</dcterms:created>
  <dcterms:modified xsi:type="dcterms:W3CDTF">2014-02-07T17:31:07Z</dcterms:modified>
</cp:coreProperties>
</file>